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73"/>
  </p:handoutMasterIdLst>
  <p:sldIdLst>
    <p:sldId id="256" r:id="rId3"/>
    <p:sldId id="259" r:id="rId5"/>
    <p:sldId id="258" r:id="rId6"/>
    <p:sldId id="315" r:id="rId7"/>
    <p:sldId id="316" r:id="rId8"/>
    <p:sldId id="317" r:id="rId9"/>
    <p:sldId id="318" r:id="rId10"/>
    <p:sldId id="319" r:id="rId11"/>
    <p:sldId id="320" r:id="rId12"/>
    <p:sldId id="322" r:id="rId13"/>
    <p:sldId id="323" r:id="rId14"/>
    <p:sldId id="327" r:id="rId15"/>
    <p:sldId id="324" r:id="rId16"/>
    <p:sldId id="325" r:id="rId17"/>
    <p:sldId id="328" r:id="rId18"/>
    <p:sldId id="326" r:id="rId19"/>
    <p:sldId id="329" r:id="rId20"/>
    <p:sldId id="330" r:id="rId21"/>
    <p:sldId id="333" r:id="rId22"/>
    <p:sldId id="331" r:id="rId23"/>
    <p:sldId id="332" r:id="rId24"/>
    <p:sldId id="334" r:id="rId25"/>
    <p:sldId id="335" r:id="rId26"/>
    <p:sldId id="336" r:id="rId27"/>
    <p:sldId id="337" r:id="rId28"/>
    <p:sldId id="338" r:id="rId29"/>
    <p:sldId id="362" r:id="rId30"/>
    <p:sldId id="339" r:id="rId31"/>
    <p:sldId id="363" r:id="rId32"/>
    <p:sldId id="364" r:id="rId33"/>
    <p:sldId id="365" r:id="rId34"/>
    <p:sldId id="340" r:id="rId35"/>
    <p:sldId id="366" r:id="rId36"/>
    <p:sldId id="377" r:id="rId37"/>
    <p:sldId id="342" r:id="rId38"/>
    <p:sldId id="390" r:id="rId39"/>
    <p:sldId id="392" r:id="rId40"/>
    <p:sldId id="379" r:id="rId41"/>
    <p:sldId id="380" r:id="rId42"/>
    <p:sldId id="343" r:id="rId43"/>
    <p:sldId id="346" r:id="rId44"/>
    <p:sldId id="347" r:id="rId45"/>
    <p:sldId id="348" r:id="rId46"/>
    <p:sldId id="367" r:id="rId47"/>
    <p:sldId id="368" r:id="rId48"/>
    <p:sldId id="369" r:id="rId49"/>
    <p:sldId id="370" r:id="rId50"/>
    <p:sldId id="381" r:id="rId51"/>
    <p:sldId id="382" r:id="rId52"/>
    <p:sldId id="383" r:id="rId53"/>
    <p:sldId id="384" r:id="rId54"/>
    <p:sldId id="385" r:id="rId55"/>
    <p:sldId id="386" r:id="rId56"/>
    <p:sldId id="387" r:id="rId57"/>
    <p:sldId id="388" r:id="rId58"/>
    <p:sldId id="393" r:id="rId59"/>
    <p:sldId id="394" r:id="rId60"/>
    <p:sldId id="395" r:id="rId61"/>
    <p:sldId id="396" r:id="rId62"/>
    <p:sldId id="397" r:id="rId63"/>
    <p:sldId id="398" r:id="rId64"/>
    <p:sldId id="399" r:id="rId65"/>
    <p:sldId id="400" r:id="rId66"/>
    <p:sldId id="401" r:id="rId67"/>
    <p:sldId id="402" r:id="rId68"/>
    <p:sldId id="403" r:id="rId69"/>
    <p:sldId id="404" r:id="rId70"/>
    <p:sldId id="405" r:id="rId71"/>
    <p:sldId id="261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6" Type="http://schemas.openxmlformats.org/officeDocument/2006/relationships/tableStyles" Target="tableStyles.xml"/><Relationship Id="rId75" Type="http://schemas.openxmlformats.org/officeDocument/2006/relationships/viewProps" Target="viewProps.xml"/><Relationship Id="rId74" Type="http://schemas.openxmlformats.org/officeDocument/2006/relationships/presProps" Target="presProps.xml"/><Relationship Id="rId73" Type="http://schemas.openxmlformats.org/officeDocument/2006/relationships/handoutMaster" Target="handoutMasters/handoutMaster1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C8DF4-CBDC-4FD0-A07C-C8F2FBDAB1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A975D-9704-4B7A-93BE-8BCA16F085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B7B20-99E8-4414-8FE7-06DC686E3C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C1AC7-E5D8-4D00-A936-C3D984034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dirty="0"/>
              <a:t>苟利国家生死以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 dirty="0"/>
              <a:t>岂因祸福避趋之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zh-CN" altLang="en-US" dirty="0"/>
              <a:t>谈笑风生又一年</a:t>
            </a:r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en-US" dirty="0"/>
              <a:t>垂死病中惊坐起</a:t>
            </a:r>
            <a:endParaRPr lang="zh-CN" altLang="en-US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1024128" y="6368152"/>
            <a:ext cx="9720263" cy="274320"/>
          </a:xfrm>
        </p:spPr>
        <p:txBody>
          <a:bodyPr/>
          <a:lstStyle>
            <a:lvl1pPr algn="l">
              <a:defRPr sz="2000"/>
            </a:lvl1pPr>
          </a:lstStyle>
          <a:p>
            <a:r>
              <a:rPr lang="en-US"/>
              <a:t>p.s.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 dirty="0"/>
              <a:t>苟利国家生死以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岂因祸福避趋之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GIF"/><Relationship Id="rId1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DP</a:t>
            </a:r>
            <a:r>
              <a:rPr lang="zh-CN" altLang="en-US" dirty="0"/>
              <a:t>入门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我们重新分析刚刚的情况：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w=15</a:t>
                </a:r>
                <a:r>
                  <a:rPr lang="zh-CN" altLang="en-US" dirty="0"/>
                  <a:t>时，我们取了</a:t>
                </a:r>
                <a:r>
                  <a:rPr lang="en-US" altLang="zh-CN" dirty="0"/>
                  <a:t>11</a:t>
                </a:r>
                <a:r>
                  <a:rPr lang="zh-CN" altLang="en-US" dirty="0"/>
                  <a:t>，接下来面对</a:t>
                </a:r>
                <a:r>
                  <a:rPr lang="en-US" altLang="zh-CN" dirty="0"/>
                  <a:t>w=4</a:t>
                </a:r>
                <a:r>
                  <a:rPr lang="zh-CN" altLang="en-US" dirty="0"/>
                  <a:t>的情况（</a:t>
                </a:r>
                <a:r>
                  <a:rPr lang="zh-CN" altLang="en-US" dirty="0"/>
                  <a:t>状态）。</a:t>
                </a:r>
                <a:endParaRPr lang="en-US" altLang="zh-CN" dirty="0"/>
              </a:p>
              <a:p>
                <a:r>
                  <a:rPr lang="en-US" altLang="zh-CN" dirty="0"/>
                  <a:t>w=15</a:t>
                </a:r>
                <a:r>
                  <a:rPr lang="zh-CN" altLang="en-US" dirty="0"/>
                  <a:t>时，如果我们取</a:t>
                </a:r>
                <a:r>
                  <a:rPr lang="en-US" altLang="zh-CN" dirty="0"/>
                  <a:t>5</a:t>
                </a:r>
                <a:r>
                  <a:rPr lang="zh-CN" altLang="en-US" dirty="0"/>
                  <a:t>，接下来就面对</a:t>
                </a:r>
                <a:r>
                  <a:rPr lang="en-US" altLang="zh-CN" dirty="0"/>
                  <a:t>w=10</a:t>
                </a:r>
                <a:r>
                  <a:rPr lang="zh-CN" altLang="en-US" dirty="0"/>
                  <a:t>的情况（</a:t>
                </a:r>
                <a:r>
                  <a:rPr lang="zh-CN" altLang="en-US" dirty="0"/>
                  <a:t>状态）。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我们记“凑出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需要用到的最少硬币数量”为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性质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那么，如果我们取了</a:t>
                </a:r>
                <a:r>
                  <a:rPr lang="en-US" altLang="zh-CN" dirty="0"/>
                  <a:t>11</a:t>
                </a:r>
                <a:r>
                  <a:rPr lang="zh-CN" altLang="en-US" dirty="0"/>
                  <a:t>，则：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/>
              </a:p>
              <a:p>
                <a:r>
                  <a:rPr lang="zh-CN" altLang="en-US" dirty="0"/>
                  <a:t>解释：我们用了一枚面值为</a:t>
                </a:r>
                <a:r>
                  <a:rPr lang="en-US" altLang="zh-CN" dirty="0"/>
                  <a:t>11</a:t>
                </a:r>
                <a:r>
                  <a:rPr lang="zh-CN" altLang="en-US" dirty="0"/>
                  <a:t>的硬币，所以加一；</a:t>
                </a:r>
                <a:endParaRPr lang="en-US" altLang="zh-CN" dirty="0"/>
              </a:p>
              <a:p>
                <a:r>
                  <a:rPr lang="zh-CN" altLang="en-US" dirty="0"/>
                  <a:t>接下来面对的是</a:t>
                </a:r>
                <a:r>
                  <a:rPr lang="en-US" altLang="zh-CN" dirty="0"/>
                  <a:t>w=4</a:t>
                </a:r>
                <a:r>
                  <a:rPr lang="zh-CN" altLang="en-US" dirty="0"/>
                  <a:t>的情况。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我告诉你等于</a:t>
                </a:r>
                <a:r>
                  <a:rPr lang="en-US" altLang="zh-CN" dirty="0"/>
                  <a:t>4.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相应地，如果我们选择取</a:t>
                </a:r>
                <a:r>
                  <a:rPr lang="en-US" altLang="zh-CN" dirty="0"/>
                  <a:t>5</a:t>
                </a:r>
                <a:r>
                  <a:rPr lang="zh-CN" altLang="en-US" dirty="0"/>
                  <a:t>，则：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性质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那么，</a:t>
                </a:r>
                <a:r>
                  <a:rPr lang="en-US" altLang="zh-CN" dirty="0"/>
                  <a:t>w=15</a:t>
                </a:r>
                <a:r>
                  <a:rPr lang="zh-CN" altLang="en-US" dirty="0"/>
                  <a:t>时，我们选哪枚硬币呢？</a:t>
                </a:r>
                <a:endParaRPr lang="en-US" altLang="zh-CN" dirty="0"/>
              </a:p>
              <a:p>
                <a:r>
                  <a:rPr lang="en-US" altLang="zh-CN" dirty="0"/>
                  <a:t>cost</a:t>
                </a:r>
                <a:r>
                  <a:rPr lang="zh-CN" altLang="en-US" dirty="0"/>
                  <a:t>最低的那一个！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11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/>
              </a:p>
              <a:p>
                <a:r>
                  <a:rPr lang="en-US" altLang="zh-CN" dirty="0"/>
                  <a:t>5: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/>
              </a:p>
              <a:p>
                <a:r>
                  <a:rPr lang="en-US" altLang="zh-CN" dirty="0"/>
                  <a:t>1: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/>
              </a:p>
              <a:p>
                <a:r>
                  <a:rPr lang="zh-CN" altLang="en-US" dirty="0"/>
                  <a:t>选择</a:t>
                </a:r>
                <a:r>
                  <a:rPr lang="en-US" altLang="zh-CN" dirty="0"/>
                  <a:t>5</a:t>
                </a:r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即为答案！</a:t>
                </a:r>
                <a:endParaRPr lang="en-US" altLang="zh-CN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性质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我们注意到了一个很棒的性质：</a:t>
                </a:r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只与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相关。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更确切地说：</a:t>
                </a:r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⁡{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}+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性质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代码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8285" y="1680845"/>
            <a:ext cx="6192520" cy="4565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这个做法的原理是：</a:t>
                </a:r>
                <a:endParaRPr lang="en-US" altLang="zh-CN" dirty="0"/>
              </a:p>
              <a:p>
                <a:endParaRPr lang="en-US" altLang="zh-CN" dirty="0"/>
              </a:p>
              <a:p>
                <a:pPr marL="457200" indent="-457200">
                  <a:buFontTx/>
                  <a:buChar char="-"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只与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相关。</a:t>
                </a:r>
                <a:endParaRPr lang="en-US" altLang="zh-CN" dirty="0"/>
              </a:p>
              <a:p>
                <a:pPr marL="457200" indent="-457200">
                  <a:buFontTx/>
                  <a:buChar char="-"/>
                </a:pPr>
                <a:r>
                  <a:rPr lang="en-US" altLang="zh-CN" dirty="0"/>
                  <a:t> 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我们只关心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的值，不关心是怎么取到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的。</a:t>
                </a:r>
                <a:endParaRPr lang="en-US" altLang="zh-CN" dirty="0"/>
              </a:p>
              <a:p>
                <a:pPr marL="457200" indent="-457200">
                  <a:buFontTx/>
                  <a:buChar char="-"/>
                </a:pPr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原理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这个做法和贪心的区别是：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这个算法对给定的</a:t>
            </a:r>
            <a:r>
              <a:rPr lang="en-US" altLang="zh-CN" dirty="0"/>
              <a:t>w</a:t>
            </a:r>
            <a:r>
              <a:rPr lang="zh-CN" altLang="en-US" dirty="0"/>
              <a:t>，会算出取</a:t>
            </a: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11</a:t>
            </a:r>
            <a:r>
              <a:rPr lang="zh-CN" altLang="en-US" dirty="0"/>
              <a:t>的代价，从而确定最终答案。</a:t>
            </a:r>
            <a:endParaRPr lang="en-US" altLang="zh-CN" dirty="0"/>
          </a:p>
          <a:p>
            <a:r>
              <a:rPr lang="zh-CN" altLang="en-US" dirty="0"/>
              <a:t>而贪心直接选择可选的最大硬币，一条路走到黑。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原理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这个算法的时间复杂度显然是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/>
                  <a:t>.</a:t>
                </a:r>
                <a:r>
                  <a:rPr lang="zh-CN" altLang="en-US" dirty="0"/>
                  <a:t>为什么比暴力要快呢？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我们的暴力枚举了“使用的硬币”，然而这属于冗余信息。</a:t>
                </a:r>
                <a:endParaRPr lang="en-US" altLang="zh-CN" dirty="0"/>
              </a:p>
              <a:p>
                <a:r>
                  <a:rPr lang="zh-CN" altLang="en-US" dirty="0"/>
                  <a:t>我们要的是答案，根本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不关心这个答案是怎么凑出来的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要求出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，只需要知道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的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值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r>
                  <a:rPr lang="zh-CN" altLang="en-US" dirty="0"/>
                  <a:t>其他信息不需要。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原理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可见，我们的做法比暴力快，是因为我们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舍弃了冗余信息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r>
                  <a:rPr lang="zh-CN" altLang="en-US" dirty="0"/>
                  <a:t>我们只记录了对解决问题有帮助的信息</a:t>
                </a:r>
                <a:r>
                  <a:rPr lang="en-US" altLang="zh-CN" dirty="0"/>
                  <a:t>——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我们能这样干，取决于问题的性质：</a:t>
                </a:r>
                <a:endParaRPr lang="en-US" altLang="zh-CN" dirty="0"/>
              </a:p>
              <a:p>
                <a:r>
                  <a:rPr lang="zh-CN" altLang="en-US" dirty="0"/>
                  <a:t>求出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，只需要知道几个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更小的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我们将求解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称作求解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的“子问题”。</a:t>
                </a:r>
                <a:endParaRPr lang="en-US" altLang="zh-CN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原理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这就是</a:t>
            </a:r>
            <a:r>
              <a:rPr lang="en-US" altLang="zh-CN" dirty="0"/>
              <a:t>DP</a:t>
            </a:r>
            <a:r>
              <a:rPr lang="zh-CN" altLang="en-US" dirty="0"/>
              <a:t>（动态规划，</a:t>
            </a:r>
            <a:r>
              <a:rPr lang="en-US" altLang="zh-CN" dirty="0"/>
              <a:t>dynamic programming</a:t>
            </a:r>
            <a:r>
              <a:rPr lang="zh-CN" altLang="en-US" dirty="0"/>
              <a:t>）</a:t>
            </a:r>
            <a:r>
              <a:rPr lang="en-US" altLang="zh-CN" dirty="0"/>
              <a:t>.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将一个问题拆成几个子问题，分别求解这些子问题，即可推断出大问题的解。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DP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altLang="zh-CN" dirty="0"/>
              <a:t>intro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DP</a:t>
            </a:r>
            <a:r>
              <a:rPr lang="zh-CN" altLang="en-US" dirty="0">
                <a:solidFill>
                  <a:srgbClr val="FF0000"/>
                </a:solidFill>
              </a:rPr>
              <a:t>入门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前置技能：小学数学知识</a:t>
            </a:r>
            <a:endParaRPr lang="en-US" altLang="zh-CN" dirty="0"/>
          </a:p>
          <a:p>
            <a:r>
              <a:rPr lang="zh-CN" altLang="en-US" dirty="0"/>
              <a:t>约定几个英文缩写：</a:t>
            </a:r>
            <a:endParaRPr lang="en-US" altLang="zh-CN" dirty="0"/>
          </a:p>
          <a:p>
            <a:r>
              <a:rPr lang="en-US" altLang="zh-CN" dirty="0"/>
              <a:t>e.g. 	</a:t>
            </a:r>
            <a:r>
              <a:rPr lang="zh-CN" altLang="en-US" dirty="0"/>
              <a:t>例如</a:t>
            </a:r>
            <a:r>
              <a:rPr lang="en-US" altLang="zh-CN" dirty="0"/>
              <a:t>		</a:t>
            </a:r>
            <a:r>
              <a:rPr lang="zh-CN" altLang="en-US" dirty="0"/>
              <a:t>动物都是生物，</a:t>
            </a:r>
            <a:r>
              <a:rPr lang="en-US" altLang="zh-CN" dirty="0"/>
              <a:t>e.g. </a:t>
            </a:r>
            <a:r>
              <a:rPr lang="zh-CN" altLang="en-US" dirty="0"/>
              <a:t>猫是生物。</a:t>
            </a:r>
            <a:endParaRPr lang="en-US" altLang="zh-CN" dirty="0"/>
          </a:p>
          <a:p>
            <a:r>
              <a:rPr lang="en-US" altLang="zh-CN" dirty="0"/>
              <a:t>etc.		</a:t>
            </a:r>
            <a:r>
              <a:rPr lang="zh-CN" altLang="en-US" dirty="0"/>
              <a:t>等等</a:t>
            </a:r>
            <a:r>
              <a:rPr lang="en-US" altLang="zh-CN" dirty="0"/>
              <a:t>		</a:t>
            </a:r>
            <a:r>
              <a:rPr lang="zh-CN" altLang="en-US" dirty="0"/>
              <a:t>动物中有猫，狗，</a:t>
            </a:r>
            <a:r>
              <a:rPr lang="en-US" altLang="zh-CN" dirty="0"/>
              <a:t>etc.</a:t>
            </a:r>
            <a:endParaRPr lang="en-US" altLang="zh-CN" dirty="0"/>
          </a:p>
          <a:p>
            <a:r>
              <a:rPr lang="en-US" altLang="zh-CN" dirty="0"/>
              <a:t>P.S. 	</a:t>
            </a:r>
            <a:r>
              <a:rPr lang="zh-CN" altLang="en-US" dirty="0"/>
              <a:t>备注</a:t>
            </a:r>
            <a:r>
              <a:rPr lang="en-US" altLang="zh-CN" dirty="0"/>
              <a:t>		P.S. </a:t>
            </a:r>
            <a:r>
              <a:rPr lang="en-US" dirty="0"/>
              <a:t>dp</a:t>
            </a:r>
            <a:r>
              <a:rPr lang="zh-CN" altLang="en-US" dirty="0"/>
              <a:t>十分重要</a:t>
            </a:r>
            <a:r>
              <a:rPr lang="en-US" altLang="zh-CN" dirty="0"/>
              <a:t>.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一旦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确定，“我们如何凑出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”就再也用不着了。</a:t>
                </a:r>
                <a:endParaRPr lang="en-US" altLang="zh-CN" dirty="0"/>
              </a:p>
              <a:p>
                <a:r>
                  <a:rPr lang="zh-CN" altLang="en-US" dirty="0"/>
                  <a:t>要求出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，只需要知道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的值，而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是如何算出来的，对之后的问题没有影响。</a:t>
                </a:r>
                <a:endParaRPr lang="en-US" altLang="zh-CN" dirty="0"/>
              </a:p>
              <a:p>
                <a:r>
                  <a:rPr lang="zh-CN" altLang="en-US" dirty="0"/>
                  <a:t>“未来与过去无关”，这就是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无后效性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（</a:t>
                </a:r>
                <a:r>
                  <a:rPr lang="zh-CN" altLang="en-US" b="1" dirty="0"/>
                  <a:t>其严格定义：如果给定某一阶段的状态，则在这一阶段以后过程的发展不受这阶段以前各段状态的影响。</a:t>
                </a:r>
                <a:r>
                  <a:rPr lang="zh-CN" altLang="en-US" dirty="0"/>
                  <a:t>）</a:t>
                </a:r>
                <a:endParaRPr lang="en-US" altLang="zh-CN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无后效性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zh-CN" altLang="en-US" dirty="0"/>
                  <a:t>回顾我们对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的定义：</a:t>
                </a:r>
                <a:endParaRPr lang="en-US" altLang="zh-CN" dirty="0"/>
              </a:p>
              <a:p>
                <a:r>
                  <a:rPr lang="zh-CN" altLang="en-US" u="sng" dirty="0"/>
                  <a:t>我们记“凑出</a:t>
                </a:r>
                <a14:m>
                  <m:oMath xmlns:m="http://schemas.openxmlformats.org/officeDocument/2006/math">
                    <m:r>
                      <a:rPr lang="en-US" altLang="zh-CN" i="1" u="sng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u="sng" dirty="0"/>
                  <a:t>需要用到的最少硬币数量”为</a:t>
                </a:r>
                <a14:m>
                  <m:oMath xmlns:m="http://schemas.openxmlformats.org/officeDocument/2006/math">
                    <m:r>
                      <a:rPr lang="en-US" altLang="zh-CN" i="1" u="sng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u="sng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u="sng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u="sng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u="sng" dirty="0"/>
                  <a:t>.</a:t>
                </a:r>
                <a:endParaRPr lang="en-US" altLang="zh-CN" u="sng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的定义就已经蕴含了“最优”。</a:t>
                </a:r>
                <a:endParaRPr lang="en-US" altLang="zh-CN" dirty="0"/>
              </a:p>
              <a:p>
                <a:r>
                  <a:rPr lang="zh-CN" altLang="en-US" dirty="0"/>
                  <a:t>利用</a:t>
                </a:r>
                <a:r>
                  <a:rPr lang="en-US" altLang="zh-CN" dirty="0"/>
                  <a:t>w=14,10,4</a:t>
                </a:r>
                <a:r>
                  <a:rPr lang="zh-CN" altLang="en-US" dirty="0"/>
                  <a:t>的最优解，我们即可算出</a:t>
                </a:r>
                <a:r>
                  <a:rPr lang="en-US" altLang="zh-CN" dirty="0"/>
                  <a:t>w=15</a:t>
                </a:r>
                <a:r>
                  <a:rPr lang="zh-CN" altLang="en-US" dirty="0"/>
                  <a:t>的最优解。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>
                    <a:solidFill>
                      <a:srgbClr val="FF0000"/>
                    </a:solidFill>
                  </a:rPr>
                  <a:t>大问题的最优解可以由小问题的最优解推出</a:t>
                </a:r>
                <a:r>
                  <a:rPr lang="zh-CN" altLang="en-US" dirty="0"/>
                  <a:t>，这个性质叫做“最优子结构性质”。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 t="-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最优子结构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什么情况下我们能使用</a:t>
            </a:r>
            <a:r>
              <a:rPr lang="en-US" altLang="zh-CN" dirty="0"/>
              <a:t>DP</a:t>
            </a:r>
            <a:r>
              <a:rPr lang="zh-CN" altLang="en-US" dirty="0"/>
              <a:t>呢？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我们能将大问题拆成几个小问题，且满足</a:t>
            </a:r>
            <a:endParaRPr lang="en-US" altLang="zh-CN" dirty="0"/>
          </a:p>
          <a:p>
            <a:pPr marL="457200" indent="-457200">
              <a:buFontTx/>
              <a:buChar char="-"/>
            </a:pPr>
            <a:r>
              <a:rPr lang="zh-CN" altLang="en-US" dirty="0"/>
              <a:t>无后效性</a:t>
            </a:r>
            <a:endParaRPr lang="en-US" altLang="zh-CN" dirty="0"/>
          </a:p>
          <a:p>
            <a:pPr marL="457200" indent="-457200">
              <a:buFontTx/>
              <a:buChar char="-"/>
            </a:pPr>
            <a:r>
              <a:rPr lang="zh-CN" altLang="en-US" dirty="0"/>
              <a:t>最优子结构性质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DP</a:t>
            </a:r>
            <a:r>
              <a:rPr lang="zh-CN" altLang="en-US" dirty="0"/>
              <a:t>的条件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给定一个城市的地图，所有的道路都是单行道，而且不会构成环。每条道路都有过路费，问您从</a:t>
            </a:r>
            <a:r>
              <a:rPr lang="en-US" altLang="zh-CN" dirty="0"/>
              <a:t>S</a:t>
            </a:r>
            <a:r>
              <a:rPr lang="zh-CN" altLang="en-US" dirty="0"/>
              <a:t>点到</a:t>
            </a:r>
            <a:r>
              <a:rPr lang="en-US" altLang="zh-CN" dirty="0"/>
              <a:t>T</a:t>
            </a:r>
            <a:r>
              <a:rPr lang="zh-CN" altLang="en-US" dirty="0"/>
              <a:t>点花费的最少费用。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DAG</a:t>
            </a:r>
            <a:r>
              <a:rPr lang="zh-CN" altLang="en-US" dirty="0"/>
              <a:t>最短路</a:t>
            </a:r>
            <a:endParaRPr lang="zh-CN" altLang="en-US" dirty="0"/>
          </a:p>
        </p:txBody>
      </p:sp>
      <p:grpSp>
        <p:nvGrpSpPr>
          <p:cNvPr id="36" name="组合 35"/>
          <p:cNvGrpSpPr/>
          <p:nvPr/>
        </p:nvGrpSpPr>
        <p:grpSpPr>
          <a:xfrm>
            <a:off x="2862841" y="3638057"/>
            <a:ext cx="4970804" cy="2269495"/>
            <a:chOff x="2862841" y="3638057"/>
            <a:chExt cx="4970804" cy="2269495"/>
          </a:xfrm>
        </p:grpSpPr>
        <p:sp>
          <p:nvSpPr>
            <p:cNvPr id="4" name="椭圆 3"/>
            <p:cNvSpPr/>
            <p:nvPr/>
          </p:nvSpPr>
          <p:spPr>
            <a:xfrm>
              <a:off x="2862841" y="4519871"/>
              <a:ext cx="623843" cy="6238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S</a:t>
              </a:r>
              <a:endParaRPr lang="zh-CN" altLang="en-US" sz="2800" dirty="0"/>
            </a:p>
          </p:txBody>
        </p:sp>
        <p:sp>
          <p:nvSpPr>
            <p:cNvPr id="5" name="椭圆 4"/>
            <p:cNvSpPr/>
            <p:nvPr/>
          </p:nvSpPr>
          <p:spPr>
            <a:xfrm>
              <a:off x="4211653" y="3681813"/>
              <a:ext cx="623843" cy="62384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A</a:t>
              </a:r>
              <a:endParaRPr lang="zh-CN" altLang="en-US" sz="2800" dirty="0"/>
            </a:p>
          </p:txBody>
        </p:sp>
        <p:sp>
          <p:nvSpPr>
            <p:cNvPr id="6" name="椭圆 5"/>
            <p:cNvSpPr/>
            <p:nvPr/>
          </p:nvSpPr>
          <p:spPr>
            <a:xfrm>
              <a:off x="4211653" y="5245693"/>
              <a:ext cx="623843" cy="62384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B</a:t>
              </a:r>
              <a:endParaRPr lang="zh-CN" altLang="en-US" sz="2800" dirty="0"/>
            </a:p>
          </p:txBody>
        </p:sp>
        <p:sp>
          <p:nvSpPr>
            <p:cNvPr id="7" name="椭圆 6"/>
            <p:cNvSpPr/>
            <p:nvPr/>
          </p:nvSpPr>
          <p:spPr>
            <a:xfrm>
              <a:off x="5748471" y="3681812"/>
              <a:ext cx="623843" cy="62384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C</a:t>
              </a:r>
              <a:endParaRPr lang="zh-CN" altLang="en-US" sz="2800" dirty="0"/>
            </a:p>
          </p:txBody>
        </p:sp>
        <p:sp>
          <p:nvSpPr>
            <p:cNvPr id="8" name="椭圆 7"/>
            <p:cNvSpPr/>
            <p:nvPr/>
          </p:nvSpPr>
          <p:spPr>
            <a:xfrm>
              <a:off x="5748471" y="5245692"/>
              <a:ext cx="623843" cy="62384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D</a:t>
              </a:r>
              <a:endParaRPr lang="zh-CN" altLang="en-US" sz="2800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7209802" y="4519871"/>
              <a:ext cx="623843" cy="62384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T</a:t>
              </a:r>
              <a:endParaRPr lang="zh-CN" altLang="en-US" sz="2800" dirty="0"/>
            </a:p>
          </p:txBody>
        </p:sp>
        <p:cxnSp>
          <p:nvCxnSpPr>
            <p:cNvPr id="11" name="直接箭头连接符 10"/>
            <p:cNvCxnSpPr>
              <a:stCxn id="4" idx="7"/>
              <a:endCxn id="5" idx="3"/>
            </p:cNvCxnSpPr>
            <p:nvPr/>
          </p:nvCxnSpPr>
          <p:spPr>
            <a:xfrm flipV="1">
              <a:off x="3395324" y="4214296"/>
              <a:ext cx="907689" cy="3969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3578044" y="4113020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</a:t>
              </a:r>
              <a:endParaRPr lang="zh-CN" altLang="en-US" dirty="0"/>
            </a:p>
          </p:txBody>
        </p:sp>
        <p:cxnSp>
          <p:nvCxnSpPr>
            <p:cNvPr id="14" name="直接箭头连接符 13"/>
            <p:cNvCxnSpPr>
              <a:stCxn id="4" idx="5"/>
              <a:endCxn id="6" idx="2"/>
            </p:cNvCxnSpPr>
            <p:nvPr/>
          </p:nvCxnSpPr>
          <p:spPr>
            <a:xfrm>
              <a:off x="3395324" y="5052354"/>
              <a:ext cx="816329" cy="5052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>
              <a:stCxn id="5" idx="6"/>
              <a:endCxn id="7" idx="2"/>
            </p:cNvCxnSpPr>
            <p:nvPr/>
          </p:nvCxnSpPr>
          <p:spPr>
            <a:xfrm flipV="1">
              <a:off x="4835496" y="3993734"/>
              <a:ext cx="91297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5" idx="5"/>
              <a:endCxn id="8" idx="1"/>
            </p:cNvCxnSpPr>
            <p:nvPr/>
          </p:nvCxnSpPr>
          <p:spPr>
            <a:xfrm>
              <a:off x="4744136" y="4214296"/>
              <a:ext cx="1095695" cy="11227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7" idx="4"/>
              <a:endCxn id="8" idx="0"/>
            </p:cNvCxnSpPr>
            <p:nvPr/>
          </p:nvCxnSpPr>
          <p:spPr>
            <a:xfrm>
              <a:off x="6060393" y="4305655"/>
              <a:ext cx="0" cy="9400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>
              <a:endCxn id="8" idx="2"/>
            </p:cNvCxnSpPr>
            <p:nvPr/>
          </p:nvCxnSpPr>
          <p:spPr>
            <a:xfrm>
              <a:off x="4835496" y="5557613"/>
              <a:ext cx="91297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>
              <a:stCxn id="7" idx="6"/>
              <a:endCxn id="9" idx="1"/>
            </p:cNvCxnSpPr>
            <p:nvPr/>
          </p:nvCxnSpPr>
          <p:spPr>
            <a:xfrm>
              <a:off x="6372314" y="3993734"/>
              <a:ext cx="928848" cy="6174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>
              <a:stCxn id="8" idx="6"/>
              <a:endCxn id="9" idx="3"/>
            </p:cNvCxnSpPr>
            <p:nvPr/>
          </p:nvCxnSpPr>
          <p:spPr>
            <a:xfrm flipV="1">
              <a:off x="6372314" y="5052354"/>
              <a:ext cx="928848" cy="5052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3452803" y="5207301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20</a:t>
              </a:r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11454" y="4382648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</a:t>
              </a:r>
              <a:endParaRPr lang="zh-CN" altLang="en-US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005494" y="3638057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30</a:t>
              </a:r>
              <a:endParaRPr lang="zh-CN" alt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006421" y="4480926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5</a:t>
              </a:r>
              <a:endParaRPr lang="zh-CN" altLang="en-US" dirty="0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074065" y="5538220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20</a:t>
              </a:r>
              <a:endParaRPr lang="zh-CN" altLang="en-US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731390" y="5245692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</a:t>
              </a:r>
              <a:endParaRPr lang="zh-CN" altLang="en-US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694861" y="3984339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20</a:t>
              </a:r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能</a:t>
                </a:r>
                <a:r>
                  <a:rPr lang="en-US" altLang="zh-CN" dirty="0"/>
                  <a:t>DP</a:t>
                </a:r>
                <a:r>
                  <a:rPr lang="zh-CN" altLang="en-US" dirty="0"/>
                  <a:t>吗？</a:t>
                </a:r>
                <a:endParaRPr lang="en-US" altLang="zh-CN" dirty="0"/>
              </a:p>
              <a:p>
                <a:r>
                  <a:rPr lang="zh-CN" altLang="en-US" dirty="0"/>
                  <a:t>记从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到</a:t>
                </a:r>
                <a:r>
                  <a:rPr lang="en-US" altLang="zh-CN" dirty="0"/>
                  <a:t>P</a:t>
                </a:r>
                <a:r>
                  <a:rPr lang="zh-CN" altLang="en-US" dirty="0"/>
                  <a:t>的最少费用为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想要到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，</a:t>
                </a:r>
                <a:endParaRPr lang="en-US" altLang="zh-CN" dirty="0"/>
              </a:p>
              <a:p>
                <a:r>
                  <a:rPr lang="zh-CN" altLang="en-US" dirty="0"/>
                  <a:t>要么经过</a:t>
                </a:r>
                <a:r>
                  <a:rPr lang="en-US" altLang="zh-CN" dirty="0"/>
                  <a:t>C</a:t>
                </a:r>
                <a:r>
                  <a:rPr lang="zh-CN" altLang="en-US" dirty="0"/>
                  <a:t>，要么经过</a:t>
                </a:r>
                <a:r>
                  <a:rPr lang="en-US" altLang="zh-CN" dirty="0"/>
                  <a:t>D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altLang="zh-CN" dirty="0"/>
                  <a:t>.</a:t>
                </a:r>
                <a:r>
                  <a:rPr lang="zh-CN" altLang="en-US" dirty="0"/>
                  <a:t>好像看起来可以</a:t>
                </a:r>
                <a:r>
                  <a:rPr lang="en-US" altLang="zh-CN" dirty="0"/>
                  <a:t>DP</a:t>
                </a:r>
                <a:r>
                  <a:rPr lang="zh-CN" altLang="en-US" dirty="0"/>
                  <a:t>？</a:t>
                </a:r>
                <a:endParaRPr lang="en-US" altLang="zh-CN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DP</a:t>
            </a:r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5512037" y="2843298"/>
            <a:ext cx="4970804" cy="2269495"/>
            <a:chOff x="2862841" y="3638057"/>
            <a:chExt cx="4970804" cy="2269495"/>
          </a:xfrm>
        </p:grpSpPr>
        <p:sp>
          <p:nvSpPr>
            <p:cNvPr id="28" name="椭圆 27"/>
            <p:cNvSpPr/>
            <p:nvPr/>
          </p:nvSpPr>
          <p:spPr>
            <a:xfrm>
              <a:off x="2862841" y="4519871"/>
              <a:ext cx="623843" cy="6238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S</a:t>
              </a:r>
              <a:endParaRPr lang="zh-CN" altLang="en-US" sz="2800" dirty="0"/>
            </a:p>
          </p:txBody>
        </p:sp>
        <p:sp>
          <p:nvSpPr>
            <p:cNvPr id="29" name="椭圆 28"/>
            <p:cNvSpPr/>
            <p:nvPr/>
          </p:nvSpPr>
          <p:spPr>
            <a:xfrm>
              <a:off x="4211653" y="3681813"/>
              <a:ext cx="623843" cy="62384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A</a:t>
              </a:r>
              <a:endParaRPr lang="zh-CN" altLang="en-US" sz="2800" dirty="0"/>
            </a:p>
          </p:txBody>
        </p:sp>
        <p:sp>
          <p:nvSpPr>
            <p:cNvPr id="30" name="椭圆 29"/>
            <p:cNvSpPr/>
            <p:nvPr/>
          </p:nvSpPr>
          <p:spPr>
            <a:xfrm>
              <a:off x="4211653" y="5245693"/>
              <a:ext cx="623843" cy="62384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B</a:t>
              </a:r>
              <a:endParaRPr lang="zh-CN" altLang="en-US" sz="2800" dirty="0"/>
            </a:p>
          </p:txBody>
        </p:sp>
        <p:sp>
          <p:nvSpPr>
            <p:cNvPr id="31" name="椭圆 30"/>
            <p:cNvSpPr/>
            <p:nvPr/>
          </p:nvSpPr>
          <p:spPr>
            <a:xfrm>
              <a:off x="5748471" y="3681812"/>
              <a:ext cx="623843" cy="62384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C</a:t>
              </a:r>
              <a:endParaRPr lang="zh-CN" altLang="en-US" sz="2800" dirty="0"/>
            </a:p>
          </p:txBody>
        </p:sp>
        <p:sp>
          <p:nvSpPr>
            <p:cNvPr id="32" name="椭圆 31"/>
            <p:cNvSpPr/>
            <p:nvPr/>
          </p:nvSpPr>
          <p:spPr>
            <a:xfrm>
              <a:off x="5748471" y="5245692"/>
              <a:ext cx="623843" cy="62384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D</a:t>
              </a:r>
              <a:endParaRPr lang="zh-CN" altLang="en-US" sz="2800" dirty="0"/>
            </a:p>
          </p:txBody>
        </p:sp>
        <p:sp>
          <p:nvSpPr>
            <p:cNvPr id="33" name="椭圆 32"/>
            <p:cNvSpPr/>
            <p:nvPr/>
          </p:nvSpPr>
          <p:spPr>
            <a:xfrm>
              <a:off x="7209802" y="4519871"/>
              <a:ext cx="623843" cy="62384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T</a:t>
              </a:r>
              <a:endParaRPr lang="zh-CN" altLang="en-US" sz="2800" dirty="0"/>
            </a:p>
          </p:txBody>
        </p:sp>
        <p:cxnSp>
          <p:nvCxnSpPr>
            <p:cNvPr id="34" name="直接箭头连接符 33"/>
            <p:cNvCxnSpPr>
              <a:stCxn id="28" idx="7"/>
              <a:endCxn id="29" idx="3"/>
            </p:cNvCxnSpPr>
            <p:nvPr/>
          </p:nvCxnSpPr>
          <p:spPr>
            <a:xfrm flipV="1">
              <a:off x="3395324" y="4214296"/>
              <a:ext cx="907689" cy="3969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3578044" y="4113020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</a:t>
              </a:r>
              <a:endParaRPr lang="zh-CN" altLang="en-US" dirty="0"/>
            </a:p>
          </p:txBody>
        </p:sp>
        <p:cxnSp>
          <p:nvCxnSpPr>
            <p:cNvPr id="36" name="直接箭头连接符 35"/>
            <p:cNvCxnSpPr>
              <a:stCxn id="28" idx="5"/>
              <a:endCxn id="30" idx="2"/>
            </p:cNvCxnSpPr>
            <p:nvPr/>
          </p:nvCxnSpPr>
          <p:spPr>
            <a:xfrm>
              <a:off x="3395324" y="5052354"/>
              <a:ext cx="816329" cy="5052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>
              <a:stCxn id="29" idx="6"/>
              <a:endCxn id="31" idx="2"/>
            </p:cNvCxnSpPr>
            <p:nvPr/>
          </p:nvCxnSpPr>
          <p:spPr>
            <a:xfrm flipV="1">
              <a:off x="4835496" y="3993734"/>
              <a:ext cx="91297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>
              <a:stCxn id="29" idx="5"/>
              <a:endCxn id="32" idx="1"/>
            </p:cNvCxnSpPr>
            <p:nvPr/>
          </p:nvCxnSpPr>
          <p:spPr>
            <a:xfrm>
              <a:off x="4744136" y="4214296"/>
              <a:ext cx="1095695" cy="11227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>
              <a:stCxn id="31" idx="4"/>
              <a:endCxn id="32" idx="0"/>
            </p:cNvCxnSpPr>
            <p:nvPr/>
          </p:nvCxnSpPr>
          <p:spPr>
            <a:xfrm>
              <a:off x="6060393" y="4305655"/>
              <a:ext cx="0" cy="9400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>
              <a:endCxn id="32" idx="2"/>
            </p:cNvCxnSpPr>
            <p:nvPr/>
          </p:nvCxnSpPr>
          <p:spPr>
            <a:xfrm>
              <a:off x="4835496" y="5557613"/>
              <a:ext cx="91297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>
              <a:stCxn id="31" idx="6"/>
              <a:endCxn id="33" idx="1"/>
            </p:cNvCxnSpPr>
            <p:nvPr/>
          </p:nvCxnSpPr>
          <p:spPr>
            <a:xfrm>
              <a:off x="6372314" y="3993734"/>
              <a:ext cx="928848" cy="6174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>
              <a:stCxn id="32" idx="6"/>
              <a:endCxn id="33" idx="3"/>
            </p:cNvCxnSpPr>
            <p:nvPr/>
          </p:nvCxnSpPr>
          <p:spPr>
            <a:xfrm flipV="1">
              <a:off x="6372314" y="5052354"/>
              <a:ext cx="928848" cy="5052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3452803" y="5207301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20</a:t>
              </a:r>
              <a:endParaRPr lang="zh-CN" alt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111454" y="4382648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</a:t>
              </a:r>
              <a:endParaRPr lang="zh-CN" altLang="en-US" dirty="0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005494" y="3638057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30</a:t>
              </a:r>
              <a:endParaRPr lang="zh-CN" altLang="en-US" dirty="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006421" y="4480926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5</a:t>
              </a:r>
              <a:endParaRPr lang="zh-CN" altLang="en-US" dirty="0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074065" y="5538220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20</a:t>
              </a:r>
              <a:endParaRPr lang="zh-CN" altLang="en-US" dirty="0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731390" y="5245692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</a:t>
              </a:r>
              <a:endParaRPr lang="zh-CN" altLang="en-US" dirty="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694861" y="3984339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20</a:t>
              </a:r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5999"/>
                <a:ext cx="10316141" cy="4242987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来看看两个性质。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b="1" dirty="0">
                    <a:solidFill>
                      <a:srgbClr val="FF0000"/>
                    </a:solidFill>
                  </a:rPr>
                  <a:t>无后效性：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r>
                  <a:rPr lang="zh-CN" altLang="en-US" dirty="0"/>
                  <a:t>对于点</a:t>
                </a:r>
                <a:r>
                  <a:rPr lang="en-US" altLang="zh-CN" dirty="0"/>
                  <a:t>P</a:t>
                </a:r>
                <a:r>
                  <a:rPr lang="zh-CN" altLang="en-US" dirty="0"/>
                  <a:t>，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一旦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确定，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r>
                  <a:rPr lang="zh-CN" altLang="en-US" dirty="0">
                    <a:solidFill>
                      <a:schemeClr val="tx1"/>
                    </a:solidFill>
                  </a:rPr>
                  <a:t>以后就不关心怎么去的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b="1" dirty="0">
                    <a:solidFill>
                      <a:srgbClr val="FF0000"/>
                    </a:solidFill>
                  </a:rPr>
                  <a:t>最优子结构：</a:t>
                </a:r>
                <a:r>
                  <a:rPr lang="zh-CN" altLang="en-US" dirty="0"/>
                  <a:t>对于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dirty="0"/>
                  <a:t>，我们当然只关心到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dirty="0"/>
                  <a:t>的</a:t>
                </a:r>
                <a:r>
                  <a:rPr lang="zh-CN" altLang="en-US" b="1" dirty="0">
                    <a:solidFill>
                      <a:srgbClr val="00B050"/>
                    </a:solidFill>
                  </a:rPr>
                  <a:t>最小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费用，即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，并以此来解决之后的问题。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5999"/>
                <a:ext cx="10316141" cy="4242987"/>
              </a:xfrm>
              <a:blipFill rotWithShape="1">
                <a:blip r:embed="rId1"/>
                <a:stretch>
                  <a:fillRect l="-5" t="-15" r="4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DP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5512037" y="2843298"/>
            <a:ext cx="4970804" cy="2269495"/>
            <a:chOff x="2862841" y="3638057"/>
            <a:chExt cx="4970804" cy="2269495"/>
          </a:xfrm>
        </p:grpSpPr>
        <p:sp>
          <p:nvSpPr>
            <p:cNvPr id="5" name="椭圆 4"/>
            <p:cNvSpPr/>
            <p:nvPr/>
          </p:nvSpPr>
          <p:spPr>
            <a:xfrm>
              <a:off x="2862841" y="4519871"/>
              <a:ext cx="623843" cy="6238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S</a:t>
              </a:r>
              <a:endParaRPr lang="zh-CN" altLang="en-US" sz="2800" dirty="0"/>
            </a:p>
          </p:txBody>
        </p:sp>
        <p:sp>
          <p:nvSpPr>
            <p:cNvPr id="6" name="椭圆 5"/>
            <p:cNvSpPr/>
            <p:nvPr/>
          </p:nvSpPr>
          <p:spPr>
            <a:xfrm>
              <a:off x="4211653" y="3681813"/>
              <a:ext cx="623843" cy="62384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A</a:t>
              </a:r>
              <a:endParaRPr lang="zh-CN" altLang="en-US" sz="2800" dirty="0"/>
            </a:p>
          </p:txBody>
        </p:sp>
        <p:sp>
          <p:nvSpPr>
            <p:cNvPr id="7" name="椭圆 6"/>
            <p:cNvSpPr/>
            <p:nvPr/>
          </p:nvSpPr>
          <p:spPr>
            <a:xfrm>
              <a:off x="4211653" y="5245693"/>
              <a:ext cx="623843" cy="62384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B</a:t>
              </a:r>
              <a:endParaRPr lang="zh-CN" altLang="en-US" sz="2800" dirty="0"/>
            </a:p>
          </p:txBody>
        </p:sp>
        <p:sp>
          <p:nvSpPr>
            <p:cNvPr id="8" name="椭圆 7"/>
            <p:cNvSpPr/>
            <p:nvPr/>
          </p:nvSpPr>
          <p:spPr>
            <a:xfrm>
              <a:off x="5748471" y="3681812"/>
              <a:ext cx="623843" cy="62384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C</a:t>
              </a:r>
              <a:endParaRPr lang="zh-CN" altLang="en-US" sz="2800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5748471" y="5245692"/>
              <a:ext cx="623843" cy="62384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D</a:t>
              </a:r>
              <a:endParaRPr lang="zh-CN" altLang="en-US" sz="2800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7209802" y="4519871"/>
              <a:ext cx="623843" cy="62384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T</a:t>
              </a:r>
              <a:endParaRPr lang="zh-CN" altLang="en-US" sz="2800" dirty="0"/>
            </a:p>
          </p:txBody>
        </p:sp>
        <p:cxnSp>
          <p:nvCxnSpPr>
            <p:cNvPr id="11" name="直接箭头连接符 10"/>
            <p:cNvCxnSpPr>
              <a:stCxn id="5" idx="7"/>
              <a:endCxn id="6" idx="3"/>
            </p:cNvCxnSpPr>
            <p:nvPr/>
          </p:nvCxnSpPr>
          <p:spPr>
            <a:xfrm flipV="1">
              <a:off x="3395324" y="4214296"/>
              <a:ext cx="907689" cy="3969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3578044" y="4113020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</a:t>
              </a:r>
              <a:endParaRPr lang="zh-CN" altLang="en-US" dirty="0"/>
            </a:p>
          </p:txBody>
        </p:sp>
        <p:cxnSp>
          <p:nvCxnSpPr>
            <p:cNvPr id="13" name="直接箭头连接符 12"/>
            <p:cNvCxnSpPr>
              <a:stCxn id="5" idx="5"/>
              <a:endCxn id="7" idx="2"/>
            </p:cNvCxnSpPr>
            <p:nvPr/>
          </p:nvCxnSpPr>
          <p:spPr>
            <a:xfrm>
              <a:off x="3395324" y="5052354"/>
              <a:ext cx="816329" cy="5052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>
              <a:stCxn id="6" idx="6"/>
              <a:endCxn id="8" idx="2"/>
            </p:cNvCxnSpPr>
            <p:nvPr/>
          </p:nvCxnSpPr>
          <p:spPr>
            <a:xfrm flipV="1">
              <a:off x="4835496" y="3993734"/>
              <a:ext cx="91297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>
              <a:stCxn id="6" idx="5"/>
              <a:endCxn id="9" idx="1"/>
            </p:cNvCxnSpPr>
            <p:nvPr/>
          </p:nvCxnSpPr>
          <p:spPr>
            <a:xfrm>
              <a:off x="4744136" y="4214296"/>
              <a:ext cx="1095695" cy="11227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stCxn id="8" idx="4"/>
              <a:endCxn id="9" idx="0"/>
            </p:cNvCxnSpPr>
            <p:nvPr/>
          </p:nvCxnSpPr>
          <p:spPr>
            <a:xfrm>
              <a:off x="6060393" y="4305655"/>
              <a:ext cx="0" cy="9400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endCxn id="9" idx="2"/>
            </p:cNvCxnSpPr>
            <p:nvPr/>
          </p:nvCxnSpPr>
          <p:spPr>
            <a:xfrm>
              <a:off x="4835496" y="5557613"/>
              <a:ext cx="91297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>
              <a:stCxn id="8" idx="6"/>
              <a:endCxn id="10" idx="1"/>
            </p:cNvCxnSpPr>
            <p:nvPr/>
          </p:nvCxnSpPr>
          <p:spPr>
            <a:xfrm>
              <a:off x="6372314" y="3993734"/>
              <a:ext cx="928848" cy="6174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9" idx="6"/>
              <a:endCxn id="10" idx="3"/>
            </p:cNvCxnSpPr>
            <p:nvPr/>
          </p:nvCxnSpPr>
          <p:spPr>
            <a:xfrm flipV="1">
              <a:off x="6372314" y="5052354"/>
              <a:ext cx="928848" cy="5052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3452803" y="5207301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20</a:t>
              </a:r>
              <a:endParaRPr lang="zh-CN" altLang="en-US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111454" y="4382648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</a:t>
              </a:r>
              <a:endParaRPr lang="zh-CN" altLang="en-US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005494" y="3638057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30</a:t>
              </a:r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006421" y="4480926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5</a:t>
              </a:r>
              <a:endParaRPr lang="zh-CN" altLang="en-US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074065" y="5538220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20</a:t>
              </a:r>
              <a:endParaRPr lang="zh-CN" altLang="en-US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731390" y="5245692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10</a:t>
              </a:r>
              <a:endParaRPr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694861" y="3984339"/>
              <a:ext cx="72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20</a:t>
              </a:r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两个性质都满足，可以</a:t>
                </a:r>
                <a:r>
                  <a:rPr lang="en-US" altLang="zh-CN" dirty="0"/>
                  <a:t>DP</a:t>
                </a:r>
                <a:r>
                  <a:rPr lang="zh-CN" altLang="en-US" dirty="0"/>
                  <a:t>！</a:t>
                </a:r>
                <a:endParaRPr lang="en-US" altLang="zh-CN" dirty="0"/>
              </a:p>
              <a:p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⁡{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其中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CN" altLang="en-US" dirty="0"/>
                  <a:t>为有路通到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dirty="0"/>
                  <a:t>的所有的点，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 dirty="0"/>
                  <a:t>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CN" altLang="en-US" dirty="0"/>
                  <a:t>到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dirty="0"/>
                  <a:t>的过路费。</a:t>
                </a:r>
                <a:endParaRPr lang="en-US" altLang="zh-CN" dirty="0"/>
              </a:p>
              <a:p>
                <a:r>
                  <a:rPr lang="zh-CN" altLang="en-US" dirty="0"/>
                  <a:t>代码怎么写先不管，理解这个算法的意思就行。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DP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关于</a:t>
            </a:r>
            <a:r>
              <a:rPr lang="en-US" altLang="zh-CN" dirty="0"/>
              <a:t>DP</a:t>
            </a:r>
            <a:r>
              <a:rPr lang="zh-CN" altLang="en-US" dirty="0"/>
              <a:t>的本质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en-US" altLang="zh-CN" dirty="0"/>
              <a:t>DP</a:t>
            </a:r>
            <a:r>
              <a:rPr lang="zh-CN" altLang="en-US" dirty="0"/>
              <a:t>为什么会快？</a:t>
            </a:r>
            <a:endParaRPr lang="en-US" altLang="zh-CN" dirty="0"/>
          </a:p>
          <a:p>
            <a:r>
              <a:rPr lang="zh-CN" altLang="en-US" dirty="0"/>
              <a:t>无论是</a:t>
            </a:r>
            <a:r>
              <a:rPr lang="en-US" altLang="zh-CN" dirty="0"/>
              <a:t>DP</a:t>
            </a:r>
            <a:r>
              <a:rPr lang="zh-CN" altLang="en-US" dirty="0"/>
              <a:t>还是暴力，我们的算法都是在</a:t>
            </a:r>
            <a:r>
              <a:rPr lang="zh-CN" altLang="en-US" dirty="0">
                <a:solidFill>
                  <a:srgbClr val="FF0000"/>
                </a:solidFill>
              </a:rPr>
              <a:t>可能解</a:t>
            </a:r>
            <a:r>
              <a:rPr lang="zh-CN" altLang="en-US" dirty="0"/>
              <a:t>空间内，寻找最优解。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来看硬币问题。</a:t>
            </a:r>
            <a:endParaRPr lang="en-US" altLang="zh-CN" dirty="0"/>
          </a:p>
          <a:p>
            <a:r>
              <a:rPr lang="zh-CN" altLang="en-US" dirty="0"/>
              <a:t>暴力做法是枚举</a:t>
            </a:r>
            <a:r>
              <a:rPr lang="zh-CN" altLang="en-US" dirty="0">
                <a:solidFill>
                  <a:srgbClr val="FF0000"/>
                </a:solidFill>
              </a:rPr>
              <a:t>所有的</a:t>
            </a:r>
            <a:r>
              <a:rPr lang="zh-CN" altLang="en-US" dirty="0"/>
              <a:t>可能解，这是最大的可能解空间。</a:t>
            </a:r>
            <a:endParaRPr lang="en-US" altLang="zh-CN" dirty="0"/>
          </a:p>
          <a:p>
            <a:r>
              <a:rPr lang="en-US" altLang="zh-CN" dirty="0"/>
              <a:t>DP</a:t>
            </a:r>
            <a:r>
              <a:rPr lang="zh-CN" altLang="en-US" dirty="0"/>
              <a:t>是枚举</a:t>
            </a:r>
            <a:r>
              <a:rPr lang="zh-CN" altLang="en-US" dirty="0">
                <a:solidFill>
                  <a:srgbClr val="FF0000"/>
                </a:solidFill>
              </a:rPr>
              <a:t>有希望成为答案的</a:t>
            </a:r>
            <a:r>
              <a:rPr lang="zh-CN" altLang="en-US" dirty="0"/>
              <a:t>解。</a:t>
            </a:r>
            <a:r>
              <a:rPr lang="zh-CN" altLang="en-US"/>
              <a:t>这个空</a:t>
            </a:r>
            <a:r>
              <a:rPr lang="zh-CN" altLang="en-US" dirty="0"/>
              <a:t>间比暴力的小得多。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DP</a:t>
            </a:r>
            <a:r>
              <a:rPr lang="zh-CN" altLang="en-US" dirty="0"/>
              <a:t>为什么会快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也就是说：</a:t>
            </a:r>
            <a:r>
              <a:rPr lang="en-US" altLang="zh-CN" dirty="0"/>
              <a:t>DP</a:t>
            </a:r>
            <a:r>
              <a:rPr lang="zh-CN" altLang="en-US" dirty="0"/>
              <a:t>自带剪枝。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DP</a:t>
            </a:r>
            <a:r>
              <a:rPr lang="zh-CN" altLang="en-US" dirty="0"/>
              <a:t>舍弃了一大堆</a:t>
            </a:r>
            <a:r>
              <a:rPr lang="zh-CN" altLang="en-US" dirty="0">
                <a:solidFill>
                  <a:srgbClr val="FF0000"/>
                </a:solidFill>
              </a:rPr>
              <a:t>不可能成为最优解</a:t>
            </a:r>
            <a:r>
              <a:rPr lang="zh-CN" altLang="en-US" dirty="0"/>
              <a:t>的答案。譬如硬币问题：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15 = 5+5+5 </a:t>
            </a:r>
            <a:r>
              <a:rPr lang="zh-CN" altLang="en-US" dirty="0"/>
              <a:t>被考虑了。</a:t>
            </a:r>
            <a:endParaRPr lang="en-US" altLang="zh-CN" dirty="0"/>
          </a:p>
          <a:p>
            <a:r>
              <a:rPr lang="en-US" altLang="zh-CN" dirty="0"/>
              <a:t>15 = 5+5+1+1+1+1+1 </a:t>
            </a:r>
            <a:r>
              <a:rPr lang="zh-CN" altLang="en-US" dirty="0"/>
              <a:t>从来没有考虑过，因为这不可能成为最优解。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DP</a:t>
            </a:r>
            <a:r>
              <a:rPr lang="zh-CN" altLang="en-US" dirty="0"/>
              <a:t>为什么会快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DP</a:t>
            </a:r>
            <a:r>
              <a:rPr lang="zh-CN" altLang="en-US" dirty="0"/>
              <a:t>入门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从而我们可以得到</a:t>
            </a:r>
            <a:r>
              <a:rPr lang="en-US" altLang="zh-CN" dirty="0"/>
              <a:t>DP</a:t>
            </a:r>
            <a:r>
              <a:rPr lang="zh-CN" altLang="en-US" dirty="0"/>
              <a:t>的核心思想：</a:t>
            </a:r>
            <a:endParaRPr lang="en-US" altLang="zh-CN" dirty="0"/>
          </a:p>
          <a:p>
            <a:endParaRPr lang="en-US" altLang="zh-CN" dirty="0"/>
          </a:p>
          <a:p>
            <a:pPr algn="ctr"/>
            <a:r>
              <a:rPr lang="zh-CN" altLang="en-US" dirty="0"/>
              <a:t>尽量缩小</a:t>
            </a:r>
            <a:r>
              <a:rPr lang="zh-CN" altLang="en-US" dirty="0">
                <a:solidFill>
                  <a:srgbClr val="FF0000"/>
                </a:solidFill>
              </a:rPr>
              <a:t>可能解</a:t>
            </a:r>
            <a:r>
              <a:rPr lang="zh-CN" altLang="en-US" dirty="0"/>
              <a:t>空间。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在暴力算法中，可能解空间往往是指数级的大小；如果我们采用</a:t>
            </a:r>
            <a:r>
              <a:rPr lang="en-US" altLang="zh-CN" dirty="0"/>
              <a:t>DP</a:t>
            </a:r>
            <a:r>
              <a:rPr lang="zh-CN" altLang="en-US" dirty="0"/>
              <a:t>，那么有可能把解空间的大小降到多项式级。</a:t>
            </a:r>
            <a:endParaRPr lang="en-US" altLang="zh-CN" dirty="0"/>
          </a:p>
          <a:p>
            <a:r>
              <a:rPr lang="zh-CN" altLang="en-US" dirty="0"/>
              <a:t>一般来说，解空间越小，寻找解就越快。这样就完成了优化。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DP</a:t>
            </a:r>
            <a:r>
              <a:rPr lang="zh-CN" altLang="en-US" dirty="0"/>
              <a:t>的核心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大事化小，小事化了。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r>
              <a:rPr lang="zh-CN" altLang="en-US" dirty="0"/>
              <a:t>将一个大问题转化成几个小问题；</a:t>
            </a:r>
            <a:endParaRPr lang="en-US" altLang="zh-CN" dirty="0"/>
          </a:p>
          <a:p>
            <a:r>
              <a:rPr lang="zh-CN" altLang="en-US" dirty="0"/>
              <a:t>求解小问题；</a:t>
            </a:r>
            <a:endParaRPr lang="en-US" altLang="zh-CN" dirty="0"/>
          </a:p>
          <a:p>
            <a:r>
              <a:rPr lang="zh-CN" altLang="en-US" dirty="0"/>
              <a:t>推出大问题的解。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DP</a:t>
            </a:r>
            <a:r>
              <a:rPr lang="zh-CN" altLang="en-US" dirty="0"/>
              <a:t>的操作过程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首先，把我们面对的局面表示为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.</a:t>
                </a:r>
                <a:r>
                  <a:rPr lang="zh-CN" altLang="en-US" dirty="0"/>
                  <a:t>这</a:t>
                </a:r>
                <a:r>
                  <a:rPr lang="zh-CN" altLang="en-US"/>
                  <a:t>一步称为</a:t>
                </a:r>
                <a:r>
                  <a:rPr lang="zh-CN" altLang="en-US">
                    <a:solidFill>
                      <a:srgbClr val="FF0000"/>
                    </a:solidFill>
                  </a:rPr>
                  <a:t>设计状态</a:t>
                </a:r>
                <a:r>
                  <a:rPr lang="zh-CN" altLang="en-US"/>
                  <a:t>。</a:t>
                </a:r>
                <a:endParaRPr lang="en-US" altLang="zh-CN" dirty="0"/>
              </a:p>
              <a:p>
                <a:r>
                  <a:rPr lang="zh-CN" altLang="en-US" dirty="0"/>
                  <a:t>对于状态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，记我们要求出的答案</a:t>
                </a:r>
                <a:r>
                  <a:rPr lang="en-US" altLang="zh-CN" dirty="0"/>
                  <a:t>(e.g. </a:t>
                </a:r>
                <a:r>
                  <a:rPr lang="zh-CN" altLang="en-US" dirty="0"/>
                  <a:t>最小费用</a:t>
                </a:r>
                <a:r>
                  <a:rPr lang="en-US" altLang="zh-CN" dirty="0"/>
                  <a:t>)</a:t>
                </a:r>
                <a:r>
                  <a:rPr lang="zh-CN" altLang="en-US" dirty="0"/>
                  <a:t>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/>
              </a:p>
              <a:p>
                <a:r>
                  <a:rPr lang="zh-CN" altLang="en-US" dirty="0"/>
                  <a:t>我们的目标是求出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找出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与哪些局面有关（记为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dirty="0"/>
                  <a:t>），写出一个式子（称为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状态转移方程</a:t>
                </a:r>
                <a:r>
                  <a:rPr lang="zh-CN" altLang="en-US" dirty="0"/>
                  <a:t>），通过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来推出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设计</a:t>
            </a:r>
            <a:r>
              <a:rPr lang="en-US" altLang="zh-CN" dirty="0"/>
              <a:t>DP</a:t>
            </a:r>
            <a:r>
              <a:rPr lang="zh-CN" altLang="en-US" dirty="0"/>
              <a:t>算法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设计</a:t>
            </a:r>
            <a:r>
              <a:rPr lang="en-US" altLang="zh-CN" dirty="0"/>
              <a:t>DP</a:t>
            </a:r>
            <a:r>
              <a:rPr lang="zh-CN" altLang="en-US" dirty="0"/>
              <a:t>算法，往往可以遵循</a:t>
            </a:r>
            <a:r>
              <a:rPr lang="en-US" altLang="zh-CN" dirty="0"/>
              <a:t>DP</a:t>
            </a:r>
            <a:r>
              <a:rPr lang="zh-CN" altLang="en-US" dirty="0"/>
              <a:t>三连：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我是谁？</a:t>
            </a:r>
            <a:r>
              <a:rPr lang="en-US" altLang="zh-CN" dirty="0"/>
              <a:t>		  ——</a:t>
            </a:r>
            <a:r>
              <a:rPr lang="zh-CN" altLang="en-US" dirty="0"/>
              <a:t>设计状态，表示局面</a:t>
            </a:r>
            <a:endParaRPr lang="en-US" altLang="zh-CN" dirty="0"/>
          </a:p>
          <a:p>
            <a:r>
              <a:rPr lang="zh-CN" altLang="en-US" dirty="0"/>
              <a:t>我从哪里来？</a:t>
            </a:r>
            <a:endParaRPr lang="en-US" altLang="zh-CN" dirty="0"/>
          </a:p>
          <a:p>
            <a:r>
              <a:rPr lang="zh-CN" altLang="en-US" dirty="0"/>
              <a:t>我要到哪里去？</a:t>
            </a:r>
            <a:r>
              <a:rPr lang="en-US" altLang="zh-CN" dirty="0"/>
              <a:t>	  ——</a:t>
            </a:r>
            <a:r>
              <a:rPr lang="zh-CN" altLang="en-US" dirty="0"/>
              <a:t>设计转移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DP</a:t>
            </a:r>
            <a:r>
              <a:rPr lang="zh-CN" altLang="en-US" dirty="0"/>
              <a:t>三连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未来将会学习到</a:t>
            </a:r>
            <a:r>
              <a:rPr lang="en-US" altLang="zh-CN"/>
              <a:t>DP</a:t>
            </a:r>
            <a:r>
              <a:rPr lang="zh-CN" altLang="en-US"/>
              <a:t>的各种优化。</a:t>
            </a:r>
            <a:endParaRPr lang="en-US" altLang="zh-CN"/>
          </a:p>
          <a:p>
            <a:r>
              <a:rPr lang="en-US" altLang="zh-CN"/>
              <a:t>e.g. </a:t>
            </a:r>
            <a:r>
              <a:rPr lang="zh-CN" altLang="en-US"/>
              <a:t>数据结构优化、斜率优化。</a:t>
            </a:r>
            <a:endParaRPr lang="en-US" altLang="zh-CN"/>
          </a:p>
          <a:p>
            <a:r>
              <a:rPr lang="zh-CN" altLang="en-US"/>
              <a:t>一般而言，</a:t>
            </a:r>
            <a:r>
              <a:rPr lang="en-US" altLang="zh-CN"/>
              <a:t>DP</a:t>
            </a:r>
            <a:r>
              <a:rPr lang="zh-CN" altLang="en-US"/>
              <a:t>的难点，在初学时是如何设计状态；在学习深入一些之后，变成了如何设计转移；在省选</a:t>
            </a:r>
            <a:r>
              <a:rPr lang="en-US" altLang="zh-CN"/>
              <a:t>/NOI</a:t>
            </a:r>
            <a:r>
              <a:rPr lang="zh-CN" altLang="en-US"/>
              <a:t>级别，又变成了如何设计状态。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学习</a:t>
            </a:r>
            <a:r>
              <a:rPr lang="en-US" altLang="zh-CN"/>
              <a:t>DP</a:t>
            </a:r>
            <a:r>
              <a:rPr lang="zh-CN" altLang="en-US"/>
              <a:t>主要靠做题练习。有一些设计状态的思想，需要在具体题目中总结。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DP_ex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例题选讲（一）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725535" y="5368925"/>
            <a:ext cx="2425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线性</a:t>
            </a:r>
            <a:r>
              <a:rPr lang="en-US" altLang="zh-CN" sz="3600"/>
              <a:t>dp</a:t>
            </a:r>
            <a:endParaRPr lang="en-US" altLang="zh-CN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数字三角形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94385" y="1862455"/>
            <a:ext cx="102863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给定一个如下图所示的数字三角形，从顶部出发走到底部，允许移动到左下方或者右下方的结点，求路径最大和。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2821305" y="2961005"/>
            <a:ext cx="6068695" cy="2875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/>
              <a:t>        7</a:t>
            </a:r>
            <a:endParaRPr lang="en-US" altLang="zh-CN" sz="4000"/>
          </a:p>
          <a:p>
            <a:r>
              <a:rPr lang="en-US" altLang="zh-CN" sz="4000"/>
              <a:t>      3   8</a:t>
            </a:r>
            <a:endParaRPr lang="en-US" altLang="zh-CN" sz="4000"/>
          </a:p>
          <a:p>
            <a:r>
              <a:rPr lang="en-US" altLang="zh-CN" sz="4000"/>
              <a:t>    8   1   0</a:t>
            </a:r>
            <a:endParaRPr lang="en-US" altLang="zh-CN" sz="4000"/>
          </a:p>
          <a:p>
            <a:r>
              <a:rPr lang="en-US" altLang="zh-CN" sz="4000"/>
              <a:t>  2   7   4   4</a:t>
            </a:r>
            <a:endParaRPr lang="en-US" altLang="zh-CN" sz="4000"/>
          </a:p>
          <a:p>
            <a:r>
              <a:rPr lang="en-US" altLang="zh-CN" sz="4000"/>
              <a:t>4   5   2   6   5</a:t>
            </a:r>
            <a:endParaRPr lang="en-US" altLang="zh-CN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108018" y="2084832"/>
            <a:ext cx="9720073" cy="4023360"/>
          </a:xfrm>
        </p:spPr>
        <p:txBody>
          <a:bodyPr>
            <a:normAutofit lnSpcReduction="20000"/>
          </a:bodyPr>
          <a:lstStyle/>
          <a:p>
            <a:r>
              <a:rPr lang="zh-CN" altLang="en-US" dirty="0"/>
              <a:t>如何设计状态？</a:t>
            </a:r>
            <a:endParaRPr lang="en-US" altLang="zh-CN" dirty="0"/>
          </a:p>
          <a:p>
            <a:r>
              <a:rPr lang="en-US" altLang="zh-CN" dirty="0"/>
              <a:t>f[</a:t>
            </a:r>
            <a:r>
              <a:rPr lang="en-US" altLang="zh-CN" dirty="0" err="1"/>
              <a:t>i</a:t>
            </a:r>
            <a:r>
              <a:rPr lang="en-US" altLang="zh-CN"/>
              <a:t>][j]</a:t>
            </a:r>
            <a:r>
              <a:rPr lang="zh-CN" altLang="en-US"/>
              <a:t>表示从</a:t>
            </a:r>
            <a:r>
              <a:rPr lang="en-US" altLang="zh-CN"/>
              <a:t>(1,1)</a:t>
            </a:r>
            <a:r>
              <a:rPr lang="zh-CN" altLang="en-US"/>
              <a:t>走到</a:t>
            </a:r>
            <a:r>
              <a:rPr lang="en-US" altLang="zh-CN"/>
              <a:t>(i,j)</a:t>
            </a:r>
            <a:r>
              <a:rPr lang="zh-CN" altLang="en-US"/>
              <a:t>的路径最大和。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状态</a:t>
            </a:r>
            <a:r>
              <a:rPr lang="en-US" altLang="zh-CN" dirty="0">
                <a:solidFill>
                  <a:srgbClr val="00B0F0"/>
                </a:solidFill>
              </a:rPr>
              <a:t>(</a:t>
            </a:r>
            <a:r>
              <a:rPr lang="en-US" altLang="zh-CN" dirty="0" err="1">
                <a:solidFill>
                  <a:srgbClr val="00B0F0"/>
                </a:solidFill>
              </a:rPr>
              <a:t>i,j)</a:t>
            </a:r>
            <a:r>
              <a:rPr lang="zh-CN" altLang="en-US" dirty="0"/>
              <a:t>从哪里来？</a:t>
            </a:r>
            <a:endParaRPr lang="en-US" altLang="zh-CN" dirty="0"/>
          </a:p>
          <a:p>
            <a:r>
              <a:rPr lang="zh-CN" altLang="en-US" dirty="0"/>
              <a:t>要么从左上方</a:t>
            </a:r>
            <a:r>
              <a:rPr lang="en-US" altLang="zh-CN" dirty="0">
                <a:solidFill>
                  <a:srgbClr val="00B050"/>
                </a:solidFill>
              </a:rPr>
              <a:t>(i-1,j-1)</a:t>
            </a:r>
            <a:r>
              <a:rPr lang="zh-CN" altLang="en-US" dirty="0"/>
              <a:t>下来，要么从右上方</a:t>
            </a:r>
            <a:r>
              <a:rPr lang="en-US" altLang="zh-CN" dirty="0">
                <a:solidFill>
                  <a:srgbClr val="FF0000"/>
                </a:solidFill>
              </a:rPr>
              <a:t>(i-1,j)</a:t>
            </a:r>
            <a:r>
              <a:rPr lang="zh-CN" altLang="en-US" dirty="0"/>
              <a:t>下来。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状态转移方程：</a:t>
            </a:r>
            <a:endParaRPr lang="en-US" altLang="zh-CN" dirty="0"/>
          </a:p>
          <a:p>
            <a:r>
              <a:rPr lang="en-US" altLang="zh-CN" dirty="0" err="1"/>
              <a:t>dp</a:t>
            </a:r>
            <a:r>
              <a:rPr lang="en-US" altLang="zh-CN" dirty="0"/>
              <a:t>[</a:t>
            </a:r>
            <a:r>
              <a:rPr lang="en-US" altLang="zh-CN" dirty="0" err="1"/>
              <a:t>i</a:t>
            </a:r>
            <a:r>
              <a:rPr lang="en-US" altLang="zh-CN" dirty="0"/>
              <a:t>][j]=max(</a:t>
            </a:r>
            <a:r>
              <a:rPr lang="en-US" altLang="zh-CN" dirty="0" err="1"/>
              <a:t>dp</a:t>
            </a:r>
            <a:r>
              <a:rPr lang="en-US" altLang="zh-CN" dirty="0"/>
              <a:t>[i-1][j-1],dp[i-1][j])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数字</a:t>
            </a:r>
            <a:r>
              <a:rPr lang="zh-CN" altLang="en-US" dirty="0"/>
              <a:t>三角形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672320" y="504825"/>
            <a:ext cx="147764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</a:t>
            </a:r>
            <a:endParaRPr lang="en-US" altLang="zh-CN"/>
          </a:p>
          <a:p>
            <a:r>
              <a:rPr lang="en-US" altLang="zh-CN"/>
              <a:t>3 8</a:t>
            </a:r>
            <a:endParaRPr lang="en-US" altLang="zh-CN"/>
          </a:p>
          <a:p>
            <a:r>
              <a:rPr lang="en-US" altLang="zh-CN">
                <a:solidFill>
                  <a:srgbClr val="00B050"/>
                </a:solidFill>
              </a:rPr>
              <a:t>8</a:t>
            </a:r>
            <a:r>
              <a:rPr lang="en-US" altLang="zh-CN"/>
              <a:t> 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en-US" altLang="zh-CN"/>
              <a:t> 0 </a:t>
            </a:r>
            <a:endParaRPr lang="en-US" altLang="zh-CN"/>
          </a:p>
          <a:p>
            <a:r>
              <a:rPr lang="en-US" altLang="zh-CN"/>
              <a:t>2 </a:t>
            </a:r>
            <a:r>
              <a:rPr lang="en-US" altLang="zh-CN">
                <a:solidFill>
                  <a:srgbClr val="00B0F0"/>
                </a:solidFill>
              </a:rPr>
              <a:t>7</a:t>
            </a:r>
            <a:r>
              <a:rPr lang="en-US" altLang="zh-CN"/>
              <a:t> 4 4</a:t>
            </a:r>
            <a:endParaRPr lang="en-US" altLang="zh-CN"/>
          </a:p>
          <a:p>
            <a:r>
              <a:rPr lang="en-US" altLang="zh-CN"/>
              <a:t>4 5 2 6 5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6231890" y="504825"/>
            <a:ext cx="25450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7</a:t>
            </a:r>
            <a:endParaRPr lang="en-US" altLang="zh-CN"/>
          </a:p>
          <a:p>
            <a:r>
              <a:rPr lang="en-US" altLang="zh-CN"/>
              <a:t>      3   8</a:t>
            </a:r>
            <a:endParaRPr lang="en-US" altLang="zh-CN"/>
          </a:p>
          <a:p>
            <a:r>
              <a:rPr lang="en-US" altLang="zh-CN"/>
              <a:t>    8   1   0</a:t>
            </a:r>
            <a:endParaRPr lang="en-US" altLang="zh-CN"/>
          </a:p>
          <a:p>
            <a:r>
              <a:rPr lang="en-US" altLang="zh-CN"/>
              <a:t>  2   </a:t>
            </a:r>
            <a:r>
              <a:rPr lang="en-US" altLang="zh-CN">
                <a:solidFill>
                  <a:srgbClr val="00B0F0"/>
                </a:solidFill>
              </a:rPr>
              <a:t>7</a:t>
            </a:r>
            <a:r>
              <a:rPr lang="en-US" altLang="zh-CN"/>
              <a:t>   4   4</a:t>
            </a:r>
            <a:endParaRPr lang="en-US" altLang="zh-CN"/>
          </a:p>
          <a:p>
            <a:r>
              <a:rPr lang="en-US" altLang="zh-CN"/>
              <a:t>4   5   2   6   5</a:t>
            </a:r>
            <a:endParaRPr lang="en-US" altLang="zh-CN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8592820" y="1294130"/>
            <a:ext cx="739140" cy="63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给出一个整数序列，问</a:t>
                </a:r>
                <a:r>
                  <a:rPr lang="zh-CN" altLang="en-US"/>
                  <a:t>最大子段</a:t>
                </a:r>
                <a:r>
                  <a:rPr lang="zh-CN" altLang="en-US" dirty="0"/>
                  <a:t>和。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e.g. [2,-1,3,-5,3]</a:t>
                </a:r>
                <a:r>
                  <a:rPr lang="zh-CN" altLang="en-US" dirty="0"/>
                  <a:t>的最大子段和是</a:t>
                </a:r>
                <a:r>
                  <a:rPr lang="en-US" altLang="zh-CN" dirty="0"/>
                  <a:t>2-1+3=4.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要求一个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的算法。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最大子段和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108018" y="2084832"/>
            <a:ext cx="9720073" cy="4023360"/>
          </a:xfrm>
        </p:spPr>
        <p:txBody>
          <a:bodyPr/>
          <a:lstStyle/>
          <a:p>
            <a:r>
              <a:rPr lang="zh-CN" altLang="en-US" dirty="0"/>
              <a:t>如何设计状态？</a:t>
            </a:r>
            <a:endParaRPr lang="en-US" altLang="zh-CN" dirty="0"/>
          </a:p>
          <a:p>
            <a:r>
              <a:rPr lang="en-US" altLang="zh-CN" dirty="0" err="1"/>
              <a:t>dp</a:t>
            </a:r>
            <a:r>
              <a:rPr lang="en-US" altLang="zh-CN" dirty="0"/>
              <a:t>[</a:t>
            </a:r>
            <a:r>
              <a:rPr lang="en-US" altLang="zh-CN" dirty="0" err="1"/>
              <a:t>i</a:t>
            </a:r>
            <a:r>
              <a:rPr lang="en-US" altLang="zh-CN"/>
              <a:t>]</a:t>
            </a:r>
            <a:r>
              <a:rPr lang="zh-CN" altLang="en-US"/>
              <a:t>表示以</a:t>
            </a:r>
            <a:r>
              <a:rPr lang="en-US" altLang="zh-CN"/>
              <a:t>i</a:t>
            </a:r>
            <a:r>
              <a:rPr lang="zh-CN" altLang="en-US"/>
              <a:t>为结尾的最大</a:t>
            </a:r>
            <a:r>
              <a:rPr lang="zh-CN" altLang="en-US" dirty="0"/>
              <a:t>子段和。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状态</a:t>
            </a:r>
            <a:r>
              <a:rPr lang="en-US" altLang="zh-CN" dirty="0" err="1"/>
              <a:t>i</a:t>
            </a:r>
            <a:r>
              <a:rPr lang="zh-CN" altLang="en-US" dirty="0"/>
              <a:t>从哪里来？</a:t>
            </a:r>
            <a:endParaRPr lang="en-US" altLang="zh-CN" dirty="0"/>
          </a:p>
          <a:p>
            <a:r>
              <a:rPr lang="zh-CN" altLang="en-US" dirty="0"/>
              <a:t>要么合并上之前的最大子段和</a:t>
            </a:r>
            <a:r>
              <a:rPr lang="en-US" altLang="zh-CN" dirty="0"/>
              <a:t>(</a:t>
            </a:r>
            <a:r>
              <a:rPr lang="en-US" altLang="zh-CN" dirty="0" err="1"/>
              <a:t>dp</a:t>
            </a:r>
            <a:r>
              <a:rPr lang="en-US" altLang="zh-CN" dirty="0"/>
              <a:t>[i-1])</a:t>
            </a:r>
            <a:r>
              <a:rPr lang="zh-CN" altLang="en-US" dirty="0"/>
              <a:t>，要么另起炉灶。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dp</a:t>
            </a:r>
            <a:r>
              <a:rPr lang="en-US" altLang="zh-CN" dirty="0"/>
              <a:t>[</a:t>
            </a:r>
            <a:r>
              <a:rPr lang="en-US" altLang="zh-CN" dirty="0" err="1"/>
              <a:t>i</a:t>
            </a:r>
            <a:r>
              <a:rPr lang="en-US" altLang="zh-CN" dirty="0"/>
              <a:t>]=max(</a:t>
            </a:r>
            <a:r>
              <a:rPr lang="en-US" altLang="zh-CN" dirty="0" err="1"/>
              <a:t>dp</a:t>
            </a:r>
            <a:r>
              <a:rPr lang="en-US" altLang="zh-CN" dirty="0"/>
              <a:t>[i-1]+a[</a:t>
            </a:r>
            <a:r>
              <a:rPr lang="en-US" altLang="zh-CN" dirty="0" err="1"/>
              <a:t>i</a:t>
            </a:r>
            <a:r>
              <a:rPr lang="en-US" altLang="zh-CN" dirty="0"/>
              <a:t>],a[</a:t>
            </a:r>
            <a:r>
              <a:rPr lang="en-US" altLang="zh-CN" dirty="0" err="1"/>
              <a:t>i</a:t>
            </a:r>
            <a:r>
              <a:rPr lang="en-US" altLang="zh-CN" dirty="0"/>
              <a:t>])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最大子段和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你有无限多的硬币，硬币的面值为</a:t>
                </a:r>
                <a:r>
                  <a:rPr lang="en-US" altLang="zh-CN" dirty="0"/>
                  <a:t>1,5,10,20,50,100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给定一个数额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dirty="0"/>
                  <a:t>，问您最少用多少枚硬币可以凑出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硬币问题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最长上升子序列（</a:t>
                </a:r>
                <a:r>
                  <a:rPr lang="en-US" altLang="zh-CN" dirty="0"/>
                  <a:t>LIS</a:t>
                </a:r>
                <a:r>
                  <a:rPr lang="zh-CN" altLang="en-US" dirty="0"/>
                  <a:t>）问题：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给定长度为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的序列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/>
                  <a:t>，从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/>
                  <a:t>中抽取出一个子序列，这个子序列需要单调递增。问最长的上升子序列（</a:t>
                </a:r>
                <a:r>
                  <a:rPr lang="en-US" altLang="zh-CN" dirty="0"/>
                  <a:t>LIS</a:t>
                </a:r>
                <a:r>
                  <a:rPr lang="zh-CN" altLang="en-US" dirty="0"/>
                  <a:t>）的长度。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e.g.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zh-CN" dirty="0"/>
                  <a:t>,5,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3</a:t>
                </a:r>
                <a:r>
                  <a:rPr lang="en-US" altLang="zh-CN" dirty="0"/>
                  <a:t>,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4</a:t>
                </a:r>
                <a:r>
                  <a:rPr lang="en-US" altLang="zh-CN" dirty="0"/>
                  <a:t>,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6</a:t>
                </a:r>
                <a:r>
                  <a:rPr lang="en-US" altLang="zh-CN" dirty="0"/>
                  <a:t>,9,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7</a:t>
                </a:r>
                <a:r>
                  <a:rPr lang="en-US" altLang="zh-CN" dirty="0"/>
                  <a:t>,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8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r>
                  <a:rPr lang="en-US" altLang="zh-CN" dirty="0"/>
                  <a:t>LIS</a:t>
                </a:r>
                <a:r>
                  <a:rPr lang="zh-CN" altLang="en-US" dirty="0"/>
                  <a:t>为</a:t>
                </a:r>
                <a:r>
                  <a:rPr lang="en-US" altLang="zh-CN" dirty="0"/>
                  <a:t>1,3,4,6,7,8</a:t>
                </a:r>
                <a:r>
                  <a:rPr lang="zh-CN" altLang="en-US" dirty="0"/>
                  <a:t>，长度为</a:t>
                </a:r>
                <a:r>
                  <a:rPr lang="en-US" altLang="zh-CN" dirty="0"/>
                  <a:t>6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 b="-39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最长上升子序列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5999"/>
                <a:ext cx="10760522" cy="432844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zh-CN" altLang="en-US" dirty="0"/>
                  <a:t>如何设计状态？</a:t>
                </a:r>
                <a:endParaRPr lang="en-US" altLang="zh-CN" dirty="0"/>
              </a:p>
              <a:p>
                <a:r>
                  <a:rPr lang="zh-CN" altLang="en-US" dirty="0"/>
                  <a:t>我们记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zh-CN" altLang="en-US" dirty="0"/>
                  <a:t>为以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结尾的</a:t>
                </a:r>
                <a:r>
                  <a:rPr lang="en-US" altLang="zh-CN" dirty="0"/>
                  <a:t>LIS</a:t>
                </a:r>
                <a:r>
                  <a:rPr lang="zh-CN" altLang="en-US" dirty="0"/>
                  <a:t>长度，那么答案就是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状态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从哪里推过来？</a:t>
                </a:r>
                <a:endParaRPr lang="en-US" altLang="zh-CN" dirty="0"/>
              </a:p>
              <a:p>
                <a:r>
                  <a:rPr lang="zh-CN" altLang="en-US" dirty="0"/>
                  <a:t>考虑比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小的每一个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dirty="0"/>
                  <a:t>：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如果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，那么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可以取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.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endParaRPr lang="en-US" altLang="zh-CN" dirty="0"/>
              </a:p>
              <a:p>
                <a:r>
                  <a:rPr lang="zh-CN" altLang="en-US" dirty="0"/>
                  <a:t>解释：我们把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接在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CN" altLang="en-US" dirty="0"/>
                  <a:t>的后面，肯定能构造一个以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结尾的上升子序列，长度比以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CN" altLang="en-US" dirty="0"/>
                  <a:t>结尾的</a:t>
                </a:r>
                <a:r>
                  <a:rPr lang="en-US" altLang="zh-CN" dirty="0"/>
                  <a:t>LIS</a:t>
                </a:r>
                <a:r>
                  <a:rPr lang="zh-CN" altLang="en-US" dirty="0"/>
                  <a:t>大</a:t>
                </a:r>
                <a:r>
                  <a:rPr lang="en-US" altLang="zh-CN" dirty="0"/>
                  <a:t>1.</a:t>
                </a:r>
                <a:endParaRPr lang="en-US" altLang="zh-CN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5999"/>
                <a:ext cx="10760522" cy="4328446"/>
              </a:xfrm>
              <a:blipFill rotWithShape="1">
                <a:blip r:embed="rId1"/>
                <a:stretch>
                  <a:fillRect l="-5" t="-15" r="3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最长上升子序列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那么，我们可以写出状态转移方程了：</a:t>
                </a:r>
                <a:endParaRPr lang="en-US" altLang="zh-CN" dirty="0"/>
              </a:p>
              <a:p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,   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)}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两层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循环，复杂度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最长上升子序列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最长上升子序列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5230" y="1719580"/>
            <a:ext cx="6313170" cy="4779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记忆化搜索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我们来看一段求斐波那契数列的代码：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斐波那契数列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4425" y="3073400"/>
            <a:ext cx="6743065" cy="2040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在刚刚的例子中，</a:t>
            </a:r>
            <a:r>
              <a:rPr lang="en-US" altLang="zh-CN" dirty="0"/>
              <a:t>fib</a:t>
            </a:r>
            <a:r>
              <a:rPr lang="zh-CN" altLang="en-US" dirty="0"/>
              <a:t>函数有很多</a:t>
            </a:r>
            <a:r>
              <a:rPr lang="zh-CN" altLang="en-US" dirty="0">
                <a:solidFill>
                  <a:srgbClr val="FF0000"/>
                </a:solidFill>
              </a:rPr>
              <a:t>不必要的</a:t>
            </a:r>
            <a:r>
              <a:rPr lang="zh-CN" altLang="en-US" dirty="0"/>
              <a:t>调用。</a:t>
            </a:r>
            <a:endParaRPr lang="en-US" altLang="zh-CN" dirty="0"/>
          </a:p>
          <a:p>
            <a:r>
              <a:rPr lang="zh-CN" altLang="en-US" dirty="0"/>
              <a:t>例如，如果已经知道</a:t>
            </a:r>
            <a:r>
              <a:rPr lang="en-US" altLang="zh-CN" dirty="0"/>
              <a:t>f(5)</a:t>
            </a:r>
            <a:r>
              <a:rPr lang="zh-CN" altLang="en-US" dirty="0"/>
              <a:t>是</a:t>
            </a:r>
            <a:r>
              <a:rPr lang="en-US" altLang="zh-CN" dirty="0"/>
              <a:t>5</a:t>
            </a:r>
            <a:r>
              <a:rPr lang="zh-CN" altLang="en-US" dirty="0"/>
              <a:t>，那么以后查询</a:t>
            </a:r>
            <a:r>
              <a:rPr lang="en-US" altLang="zh-CN" dirty="0"/>
              <a:t>f(5)</a:t>
            </a:r>
            <a:r>
              <a:rPr lang="zh-CN" altLang="en-US" dirty="0"/>
              <a:t>的时候返回</a:t>
            </a:r>
            <a:r>
              <a:rPr lang="en-US" altLang="zh-CN" dirty="0"/>
              <a:t>5</a:t>
            </a:r>
            <a:r>
              <a:rPr lang="zh-CN" altLang="en-US" dirty="0"/>
              <a:t>即可，无需进一步递归。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我们用一个记忆数组</a:t>
            </a:r>
            <a:r>
              <a:rPr lang="en-US" altLang="zh-CN" dirty="0"/>
              <a:t>memo</a:t>
            </a:r>
            <a:r>
              <a:rPr lang="zh-CN" altLang="en-US" dirty="0"/>
              <a:t>来解决问题。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记忆化搜索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做了记忆化之</a:t>
            </a:r>
            <a:r>
              <a:rPr lang="zh-CN" altLang="en-US"/>
              <a:t>后，每个斐波那契数只被计算一次。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记忆化搜索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740" y="3083560"/>
            <a:ext cx="7952740" cy="2616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计数类</a:t>
            </a:r>
            <a:r>
              <a:rPr lang="en-US" altLang="zh-CN"/>
              <a:t>DP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楼梯有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阶，上楼可以一步上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阶，也可以一步上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阶。</a:t>
                </a:r>
                <a:endParaRPr lang="zh-CN" altLang="en-US" dirty="0"/>
              </a:p>
              <a:p>
                <a:r>
                  <a:rPr lang="zh-CN" altLang="en-US" dirty="0"/>
                  <a:t>编一个程序，计算共有多少种不同的走法。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5000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/>
              </a:p>
              <a:p>
                <a:endParaRPr lang="zh-CN" altLang="en-US" dirty="0"/>
              </a:p>
              <a:p>
                <a:r>
                  <a:rPr lang="en-US" altLang="zh-CN" dirty="0"/>
                  <a:t>1.</a:t>
                </a:r>
                <a:r>
                  <a:rPr lang="zh-CN" altLang="en-US" dirty="0"/>
                  <a:t>如何设计状态？</a:t>
                </a:r>
                <a:endParaRPr lang="zh-CN" altLang="en-US" dirty="0"/>
              </a:p>
              <a:p>
                <a:r>
                  <a:rPr lang="en-US" altLang="zh-CN" dirty="0"/>
                  <a:t>2.</a:t>
                </a:r>
                <a:r>
                  <a:rPr lang="zh-CN" altLang="en-US" dirty="0"/>
                  <a:t>状态从哪里</a:t>
                </a:r>
                <a:r>
                  <a:rPr lang="zh-CN" altLang="en-US" dirty="0"/>
                  <a:t>过来？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数楼梯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容易看出，这些硬币的面值和人民币一致。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依据生活经验，我们可以采用这种策略：</a:t>
            </a:r>
            <a:endParaRPr lang="en-US" altLang="zh-CN" dirty="0"/>
          </a:p>
          <a:p>
            <a:r>
              <a:rPr lang="zh-CN" altLang="en-US" dirty="0"/>
              <a:t>先尽量用</a:t>
            </a:r>
            <a:r>
              <a:rPr lang="en-US" altLang="zh-CN" dirty="0"/>
              <a:t>100</a:t>
            </a:r>
            <a:r>
              <a:rPr lang="zh-CN" altLang="en-US" dirty="0"/>
              <a:t>的，然后尽量用</a:t>
            </a:r>
            <a:r>
              <a:rPr lang="en-US" altLang="zh-CN" dirty="0"/>
              <a:t>50</a:t>
            </a:r>
            <a:r>
              <a:rPr lang="zh-CN" altLang="en-US" dirty="0"/>
              <a:t>的</a:t>
            </a:r>
            <a:r>
              <a:rPr lang="en-US" altLang="zh-CN" dirty="0"/>
              <a:t>……</a:t>
            </a:r>
            <a:r>
              <a:rPr lang="zh-CN" altLang="en-US" dirty="0"/>
              <a:t>以此类推。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e.g. 666 = 6*100+1*50+1*10+1*5+1*1,</a:t>
            </a:r>
            <a:r>
              <a:rPr lang="zh-CN" altLang="en-US" dirty="0"/>
              <a:t>共用</a:t>
            </a:r>
            <a:r>
              <a:rPr lang="en-US" altLang="zh-CN" dirty="0"/>
              <a:t>10</a:t>
            </a:r>
            <a:r>
              <a:rPr lang="zh-CN" altLang="en-US" dirty="0"/>
              <a:t>枚硬币。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硬币问题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想题先想暴力。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暴力怎么做呢？</a:t>
            </a:r>
            <a:endParaRPr lang="en-US" altLang="zh-CN" dirty="0"/>
          </a:p>
          <a:p>
            <a:r>
              <a:rPr lang="zh-CN" altLang="en-US" dirty="0"/>
              <a:t>枚举每一步是上</a:t>
            </a:r>
            <a:r>
              <a:rPr lang="en-US" altLang="zh-CN" dirty="0"/>
              <a:t>1</a:t>
            </a:r>
            <a:r>
              <a:rPr lang="zh-CN" altLang="en-US" dirty="0"/>
              <a:t>阶还是上</a:t>
            </a:r>
            <a:r>
              <a:rPr lang="en-US" altLang="zh-CN" dirty="0"/>
              <a:t>2</a:t>
            </a:r>
            <a:r>
              <a:rPr lang="zh-CN" altLang="en-US" dirty="0"/>
              <a:t>阶，递归下去即可。（</a:t>
            </a:r>
            <a:r>
              <a:rPr lang="en-US" altLang="zh-CN" dirty="0"/>
              <a:t>DFS</a:t>
            </a:r>
            <a:r>
              <a:rPr lang="zh-CN" altLang="en-US" dirty="0"/>
              <a:t>暴搜）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哪些信息是冗余的？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数楼梯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记“走上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阶的方案数”为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  <a:r>
                  <a:rPr lang="zh-CN" altLang="en-US" dirty="0"/>
                  <a:t>答案就是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我们是从哪里走上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阶的呢？</a:t>
                </a:r>
                <a:endParaRPr lang="en-US" altLang="zh-CN" dirty="0"/>
              </a:p>
              <a:p>
                <a:r>
                  <a:rPr lang="zh-CN" altLang="en-US" dirty="0"/>
                  <a:t>从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en-US" dirty="0"/>
                  <a:t>这两种情况。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因此有：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美滋滋。</a:t>
                </a:r>
                <a:endParaRPr lang="en-US" altLang="zh-CN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数楼梯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这个例子和以往的</a:t>
            </a:r>
            <a:r>
              <a:rPr lang="en-US" altLang="zh-CN" dirty="0"/>
              <a:t>DP</a:t>
            </a:r>
            <a:r>
              <a:rPr lang="zh-CN" altLang="en-US" dirty="0"/>
              <a:t>不同，以前一般都是要作出最优决策。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但是由于其代码实现和</a:t>
            </a:r>
            <a:r>
              <a:rPr lang="en-US" altLang="zh-CN" dirty="0"/>
              <a:t>DP</a:t>
            </a:r>
            <a:r>
              <a:rPr lang="zh-CN" altLang="en-US" dirty="0"/>
              <a:t>相似，也有状态转移方程，所以我们仍然把这个做法算作</a:t>
            </a:r>
            <a:r>
              <a:rPr lang="en-US" altLang="zh-CN" dirty="0"/>
              <a:t>DP.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DP</a:t>
            </a:r>
            <a:r>
              <a:rPr lang="zh-CN" altLang="en-US" dirty="0"/>
              <a:t>问题常要我们求：方案数，最优解（满足条件的最大值或</a:t>
            </a:r>
            <a:r>
              <a:rPr lang="zh-CN" altLang="en-US" dirty="0"/>
              <a:t>最小值）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数楼梯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zh-CN" altLang="en-US" dirty="0"/>
                  <a:t>棋盘上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dirty="0"/>
                  <a:t>点有一个过河卒，需要走到目标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dirty="0"/>
                  <a:t>点。</a:t>
                </a:r>
                <a:endParaRPr lang="en-US" altLang="zh-CN" dirty="0"/>
              </a:p>
              <a:p>
                <a:r>
                  <a:rPr lang="zh-CN" altLang="en-US" dirty="0"/>
                  <a:t>卒行走的规则：可以向下、或者向右。</a:t>
                </a:r>
                <a:endParaRPr lang="en-US" altLang="zh-CN" dirty="0"/>
              </a:p>
              <a:p>
                <a:r>
                  <a:rPr lang="zh-CN" altLang="en-US" dirty="0"/>
                  <a:t>同时在棋盘上 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dirty="0"/>
                  <a:t> 点有一个对方的马，该马所在的点和所有跳跃一步可达的点称为对方马的控制点。因此称之为“马拦过河卒”。</a:t>
                </a:r>
                <a:endParaRPr lang="zh-CN" altLang="en-US" dirty="0"/>
              </a:p>
              <a:p>
                <a:r>
                  <a:rPr lang="zh-CN" altLang="en-US" dirty="0"/>
                  <a:t>棋盘用坐标表示，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dirty="0"/>
                  <a:t>点是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,B</a:t>
                </a:r>
                <a:r>
                  <a:rPr lang="zh-CN" altLang="en-US" dirty="0"/>
                  <a:t>点是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，保证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/>
              </a:p>
              <a:p>
                <a:r>
                  <a:rPr lang="zh-CN" altLang="en-US" dirty="0"/>
                  <a:t>马的位置坐标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是给定的。</a:t>
                </a:r>
                <a:endParaRPr lang="zh-CN" altLang="en-US" dirty="0"/>
              </a:p>
              <a:p>
                <a:r>
                  <a:rPr lang="zh-CN" altLang="en-US" dirty="0"/>
                  <a:t>现在要求你计算出卒从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dirty="0"/>
                  <a:t>点能够到达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dirty="0"/>
                  <a:t>点的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路径的条数</a:t>
                </a:r>
                <a:r>
                  <a:rPr lang="zh-CN" altLang="en-US" dirty="0"/>
                  <a:t>，假设马的位置是固定不动的，并不是卒走一步马走一步。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过河卒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我们记走到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的路径数为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  <a:r>
                  <a:rPr lang="zh-CN" altLang="en-US" dirty="0"/>
                  <a:t>答案即为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  <a:p>
                <a:endParaRPr lang="en-US" altLang="zh-CN" dirty="0"/>
              </a:p>
              <a:p>
                <a:r>
                  <a:rPr lang="zh-CN" altLang="en-US" dirty="0"/>
                  <a:t>不考虑那只马，如何设计状态转移方程？</a:t>
                </a:r>
                <a:endParaRPr lang="zh-CN" altLang="en-US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过河卒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1024128" y="3861097"/>
            <a:ext cx="6588217" cy="571500"/>
            <a:chOff x="1024128" y="3861097"/>
            <a:chExt cx="6588217" cy="571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40845" y="3861097"/>
              <a:ext cx="571500" cy="5715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024128" y="3909377"/>
              <a:ext cx="62889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</a:rPr>
                <a:t>卒只能向下或者向右！不能走回头路！</a:t>
              </a:r>
              <a:endParaRPr lang="zh-CN" altLang="en-US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863072" cy="4023360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现在考虑那只马，怎么办呢？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b="1" dirty="0">
                    <a:solidFill>
                      <a:srgbClr val="FF0000"/>
                    </a:solidFill>
                  </a:rPr>
                  <a:t>特判！</a:t>
                </a:r>
                <a:r>
                  <a:rPr lang="zh-CN" altLang="en-US" dirty="0"/>
                  <a:t>钦定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𝑚𝑎𝑟𝑘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.</a:t>
                </a:r>
                <a:r>
                  <a:rPr lang="zh-CN" altLang="en-US" dirty="0"/>
                  <a:t>其中</a:t>
                </a:r>
                <a:r>
                  <a:rPr lang="en-US" altLang="zh-CN" dirty="0"/>
                  <a:t>mark</a:t>
                </a:r>
                <a:r>
                  <a:rPr lang="zh-CN" altLang="en-US" dirty="0"/>
                  <a:t>为被马控制的点和马本身的点。</a:t>
                </a:r>
                <a:endParaRPr lang="en-US" altLang="zh-CN" dirty="0"/>
              </a:p>
              <a:p>
                <a:r>
                  <a:rPr lang="zh-CN" altLang="en-US" dirty="0"/>
                  <a:t>最终的状态</a:t>
                </a:r>
                <a:r>
                  <a:rPr lang="zh-CN" altLang="en-US" dirty="0"/>
                  <a:t>转移方程是：</a:t>
                </a:r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不能走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其余情况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863072" cy="4023360"/>
              </a:xfrm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过河卒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背包</a:t>
            </a:r>
            <a:r>
              <a:rPr lang="en-US" altLang="zh-CN"/>
              <a:t>DP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705"/>
                <a:ext cx="10863072" cy="40233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zh-CN" altLang="en-US" dirty="0"/>
                  <a:t>给定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zh-CN" altLang="en-US" dirty="0"/>
                  <a:t>件物品和一个容量为</a:t>
                </a:r>
                <a:r>
                  <a:rPr lang="en-US" altLang="zh-CN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M</a:t>
                </a:r>
                <a:r>
                  <a:rPr lang="zh-CN" altLang="en-US" dirty="0"/>
                  <a:t>的背包，每件物品只能使用一次。</a:t>
                </a:r>
                <a:endParaRPr lang="en-US" altLang="zh-CN" dirty="0"/>
              </a:p>
              <a:p>
                <a:r>
                  <a:rPr lang="zh-CN" altLang="en-US" dirty="0"/>
                  <a:t>第</a:t>
                </a:r>
                <a:r>
                  <a:rPr lang="en-US" altLang="zh-CN" dirty="0"/>
                  <a:t>i</a:t>
                </a:r>
                <a:r>
                  <a:rPr lang="zh-CN" altLang="en-US" dirty="0"/>
                  <a:t>件物品的体积是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zh-CN" altLang="en-US" dirty="0"/>
                  <a:t>，价值是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，求背包能装的物品最大价值。</a:t>
                </a:r>
                <a:endParaRPr lang="zh-CN" altLang="en-US" dirty="0"/>
              </a:p>
              <a:p>
                <a:endParaRPr lang="zh-CN" altLang="en-US" dirty="0"/>
              </a:p>
              <a:p>
                <a:r>
                  <a:rPr lang="zh-CN" altLang="en-US" dirty="0"/>
                  <a:t>暴力：</a:t>
                </a:r>
                <a:endParaRPr lang="zh-CN" alt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zh-CN" altLang="en-US" dirty="0"/>
                  <a:t>个物品，每个物品考虑选和不选，共有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zh-CN" altLang="en-US" dirty="0"/>
                  <a:t>种选法，所有选法中取满足条件的</a:t>
                </a:r>
                <a:r>
                  <a:rPr lang="zh-CN" altLang="en-US" dirty="0"/>
                  <a:t>最大价值。</a:t>
                </a:r>
                <a:endParaRPr lang="zh-CN" altLang="en-US" dirty="0"/>
              </a:p>
              <a:p>
                <a:endParaRPr lang="zh-CN" altLang="en-US" dirty="0"/>
              </a:p>
              <a:p>
                <a:r>
                  <a:rPr lang="zh-CN" altLang="en-US" dirty="0"/>
                  <a:t>时间复杂度</a:t>
                </a:r>
                <a:r>
                  <a:rPr lang="zh-CN" altLang="en-US" dirty="0"/>
                  <a:t>不够！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705"/>
                <a:ext cx="10863072" cy="4023360"/>
              </a:xfrm>
              <a:blipFill rotWithShape="1">
                <a:blip r:embed="rId1"/>
                <a:stretch>
                  <a:fillRect l="-5" t="-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r>
              <a:rPr lang="zh-CN" altLang="en-US" dirty="0"/>
              <a:t>背包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024128" y="2286000"/>
            <a:ext cx="10863072" cy="4023360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考虑</a:t>
            </a:r>
            <a:r>
              <a:rPr lang="en-US" altLang="zh-CN" dirty="0"/>
              <a:t>Dp</a:t>
            </a:r>
            <a:r>
              <a:rPr lang="zh-CN" altLang="en-US" dirty="0"/>
              <a:t>，先想想有没有可以分解的</a:t>
            </a:r>
            <a:r>
              <a:rPr lang="zh-CN" altLang="en-US" dirty="0"/>
              <a:t>子问题？</a:t>
            </a:r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N</a:t>
            </a:r>
            <a:r>
              <a:rPr lang="zh-CN" altLang="en-US" dirty="0"/>
              <a:t>个物品，容量为</a:t>
            </a:r>
            <a:r>
              <a:rPr lang="en-US" altLang="zh-CN" dirty="0"/>
              <a:t>M</a:t>
            </a:r>
            <a:r>
              <a:rPr lang="zh-CN" altLang="en-US" dirty="0"/>
              <a:t>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若只考虑</a:t>
            </a:r>
            <a:r>
              <a:rPr lang="en-US" altLang="zh-CN" dirty="0"/>
              <a:t>i</a:t>
            </a:r>
            <a:r>
              <a:rPr lang="zh-CN" altLang="en-US" dirty="0"/>
              <a:t>个物品，容量为</a:t>
            </a:r>
            <a:r>
              <a:rPr lang="en-US" altLang="zh-CN" dirty="0"/>
              <a:t>j</a:t>
            </a:r>
            <a:r>
              <a:rPr lang="zh-CN" altLang="en-US" dirty="0"/>
              <a:t>呢？</a:t>
            </a:r>
            <a:r>
              <a:rPr lang="en-US" altLang="zh-CN" dirty="0"/>
              <a:t>e.g. 1</a:t>
            </a:r>
            <a:r>
              <a:rPr lang="zh-CN" altLang="en-US" dirty="0"/>
              <a:t>个物品，容量为</a:t>
            </a:r>
            <a:r>
              <a:rPr lang="en-US" altLang="zh-CN" dirty="0"/>
              <a:t>1.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>
                <a:solidFill>
                  <a:srgbClr val="FF0000"/>
                </a:solidFill>
              </a:rPr>
              <a:t>状态表示：</a:t>
            </a:r>
            <a:r>
              <a:rPr lang="en-US" altLang="zh-CN" b="1" dirty="0">
                <a:solidFill>
                  <a:srgbClr val="FF0000"/>
                </a:solidFill>
              </a:rPr>
              <a:t>dp(i,j) </a:t>
            </a:r>
            <a:r>
              <a:rPr lang="zh-CN" altLang="en-US" b="1" dirty="0">
                <a:solidFill>
                  <a:srgbClr val="FF0000"/>
                </a:solidFill>
              </a:rPr>
              <a:t>表示前</a:t>
            </a:r>
            <a:r>
              <a:rPr lang="en-US" altLang="zh-CN" b="1" dirty="0">
                <a:solidFill>
                  <a:srgbClr val="FF0000"/>
                </a:solidFill>
              </a:rPr>
              <a:t>i</a:t>
            </a:r>
            <a:r>
              <a:rPr lang="zh-CN" altLang="en-US" b="1" dirty="0">
                <a:solidFill>
                  <a:srgbClr val="FF0000"/>
                </a:solidFill>
              </a:rPr>
              <a:t>个物品，背包容量为</a:t>
            </a:r>
            <a:r>
              <a:rPr lang="en-US" altLang="zh-CN" b="1" dirty="0">
                <a:solidFill>
                  <a:srgbClr val="FF0000"/>
                </a:solidFill>
              </a:rPr>
              <a:t>j</a:t>
            </a:r>
            <a:r>
              <a:rPr lang="zh-CN" altLang="en-US" b="1" dirty="0">
                <a:solidFill>
                  <a:srgbClr val="FF0000"/>
                </a:solidFill>
              </a:rPr>
              <a:t>时的最大价值。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r>
              <a:rPr lang="zh-CN" altLang="en-US" dirty="0"/>
              <a:t>背包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64845" y="2084705"/>
            <a:ext cx="11299825" cy="4023360"/>
          </a:xfrm>
        </p:spPr>
        <p:txBody>
          <a:bodyPr>
            <a:normAutofit/>
          </a:bodyPr>
          <a:lstStyle/>
          <a:p>
            <a:r>
              <a:rPr lang="zh-CN" altLang="en-US" dirty="0"/>
              <a:t>对于前</a:t>
            </a:r>
            <a:r>
              <a:rPr lang="en-US" altLang="zh-CN" dirty="0"/>
              <a:t>i</a:t>
            </a:r>
            <a:r>
              <a:rPr lang="zh-CN" altLang="en-US" dirty="0"/>
              <a:t>个物品，背包容量为</a:t>
            </a:r>
            <a:r>
              <a:rPr lang="en-US" altLang="zh-CN" dirty="0"/>
              <a:t>j</a:t>
            </a:r>
            <a:r>
              <a:rPr lang="zh-CN" altLang="en-US" dirty="0"/>
              <a:t>时的状态</a:t>
            </a:r>
            <a:r>
              <a:rPr lang="en-US" altLang="zh-CN" dirty="0"/>
              <a:t>dp(i,j)</a:t>
            </a:r>
            <a:r>
              <a:rPr lang="zh-CN" altLang="en-US" dirty="0"/>
              <a:t>，从哪里</a:t>
            </a:r>
            <a:r>
              <a:rPr lang="zh-CN" altLang="en-US" dirty="0"/>
              <a:t>过来？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考虑第</a:t>
            </a:r>
            <a:r>
              <a:rPr lang="en-US" altLang="zh-CN" dirty="0"/>
              <a:t>i</a:t>
            </a:r>
            <a:r>
              <a:rPr lang="zh-CN" altLang="en-US" dirty="0"/>
              <a:t>个物品的选择</a:t>
            </a:r>
            <a:r>
              <a:rPr lang="zh-CN" altLang="en-US" dirty="0"/>
              <a:t>情况：</a:t>
            </a:r>
            <a:endParaRPr lang="zh-CN" altLang="en-US" dirty="0"/>
          </a:p>
          <a:p>
            <a:pPr indent="457200"/>
            <a:r>
              <a:rPr lang="en-US" altLang="zh-CN" dirty="0"/>
              <a:t>1.</a:t>
            </a:r>
            <a:r>
              <a:rPr lang="zh-CN" altLang="en-US" dirty="0"/>
              <a:t>选第</a:t>
            </a:r>
            <a:r>
              <a:rPr lang="en-US" altLang="zh-CN" dirty="0"/>
              <a:t>i</a:t>
            </a:r>
            <a:r>
              <a:rPr lang="zh-CN" altLang="en-US" dirty="0"/>
              <a:t>个物品</a:t>
            </a:r>
            <a:r>
              <a:rPr lang="en-US" altLang="zh-CN" dirty="0"/>
              <a:t> </a:t>
            </a:r>
            <a:r>
              <a:rPr lang="en-US" altLang="zh-CN" dirty="0"/>
              <a:t>dp(i,j) = dp(i-1,j-vi)+wi</a:t>
            </a:r>
            <a:endParaRPr lang="en-US" altLang="zh-CN" dirty="0"/>
          </a:p>
          <a:p>
            <a:pPr indent="457200"/>
            <a:r>
              <a:rPr lang="en-US" altLang="zh-CN" dirty="0"/>
              <a:t>2.</a:t>
            </a:r>
            <a:r>
              <a:rPr lang="zh-CN" altLang="en-US" dirty="0"/>
              <a:t>不选第</a:t>
            </a:r>
            <a:r>
              <a:rPr lang="en-US" altLang="zh-CN" dirty="0"/>
              <a:t>i</a:t>
            </a:r>
            <a:r>
              <a:rPr lang="zh-CN" altLang="en-US" dirty="0"/>
              <a:t>个物品</a:t>
            </a:r>
            <a:r>
              <a:rPr lang="en-US" altLang="zh-CN" dirty="0"/>
              <a:t> dp(i,j) = dp(i-1, j)</a:t>
            </a:r>
            <a:endParaRPr lang="en-US" altLang="zh-CN" dirty="0"/>
          </a:p>
          <a:p>
            <a:r>
              <a:rPr lang="zh-CN" altLang="en-US" dirty="0"/>
              <a:t>上面两种情况取最大值</a:t>
            </a:r>
            <a:r>
              <a:rPr lang="en-US" altLang="zh-CN" dirty="0"/>
              <a:t>dp(i,j)=max{dp(i-1,j-vi)+wi, dp(i-1,j)}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r>
              <a:rPr lang="zh-CN" altLang="en-US" dirty="0"/>
              <a:t>背包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这就是贪心了。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我们每次使用一个硬币，总能最大程度地解决问题（把剩下要凑的数额变小）。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贪心是一种</a:t>
            </a:r>
            <a:r>
              <a:rPr lang="zh-CN" altLang="en-US" dirty="0">
                <a:solidFill>
                  <a:srgbClr val="FF0000"/>
                </a:solidFill>
              </a:rPr>
              <a:t>只考虑眼前情况</a:t>
            </a:r>
            <a:r>
              <a:rPr lang="zh-CN" altLang="en-US" dirty="0"/>
              <a:t>的策略。</a:t>
            </a:r>
            <a:endParaRPr lang="en-US" altLang="zh-CN" dirty="0"/>
          </a:p>
          <a:p>
            <a:r>
              <a:rPr lang="zh-CN" altLang="en-US" dirty="0"/>
              <a:t>尽管这一套硬币面值可以采用贪心策略，但是迟早要栽跟头的。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贪心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024128" y="2286000"/>
            <a:ext cx="10863072" cy="4023360"/>
          </a:xfrm>
        </p:spPr>
        <p:txBody>
          <a:bodyPr>
            <a:normAutofit/>
          </a:bodyPr>
          <a:lstStyle/>
          <a:p>
            <a:r>
              <a:rPr lang="zh-CN" altLang="en-US" dirty="0"/>
              <a:t>背包问题的</a:t>
            </a:r>
            <a:r>
              <a:rPr lang="zh-CN" altLang="en-US" dirty="0"/>
              <a:t>基本情况：</a:t>
            </a:r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dp[0][1...</a:t>
            </a:r>
            <a:r>
              <a:rPr lang="en-US" altLang="zh-CN" dirty="0"/>
              <a:t>m] = 0;  // </a:t>
            </a:r>
            <a:r>
              <a:rPr lang="zh-CN" altLang="en-US" dirty="0"/>
              <a:t>没有物品可选</a:t>
            </a:r>
            <a:endParaRPr lang="zh-CN" altLang="en-US" dirty="0"/>
          </a:p>
          <a:p>
            <a:r>
              <a:rPr lang="en-US" altLang="zh-CN" dirty="0"/>
              <a:t>dp[1...n][0] = 0;  // </a:t>
            </a:r>
            <a:r>
              <a:rPr lang="zh-CN" altLang="en-US" dirty="0"/>
              <a:t>背包容量为</a:t>
            </a:r>
            <a:r>
              <a:rPr lang="en-US" altLang="zh-CN" dirty="0"/>
              <a:t>0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r>
              <a:rPr lang="zh-CN" altLang="en-US" dirty="0"/>
              <a:t>背包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r>
              <a:rPr lang="zh-CN" altLang="en-US" dirty="0"/>
              <a:t>背包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9890" y="1580515"/>
            <a:ext cx="7967345" cy="4766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r>
              <a:rPr lang="zh-CN" altLang="en-US" dirty="0"/>
              <a:t>背包（滚动数组优化降</a:t>
            </a:r>
            <a:r>
              <a:rPr lang="zh-CN" altLang="en-US" dirty="0"/>
              <a:t>维）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6945" y="1920875"/>
            <a:ext cx="6728460" cy="405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1024255" y="2286000"/>
                <a:ext cx="10459720" cy="4023360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给定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件物品和一个容量为</a:t>
                </a:r>
                <a:r>
                  <a:rPr lang="en-US" altLang="zh-CN" dirty="0"/>
                  <a:t>M</a:t>
                </a:r>
                <a:r>
                  <a:rPr lang="zh-CN" altLang="en-US" dirty="0"/>
                  <a:t>的背包，每件物品可以使用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无限次</a:t>
                </a:r>
                <a:r>
                  <a:rPr lang="zh-CN" altLang="en-US" dirty="0"/>
                  <a:t>，第</a:t>
                </a:r>
                <a:r>
                  <a:rPr lang="en-US" altLang="zh-CN" dirty="0"/>
                  <a:t>i</a:t>
                </a:r>
                <a:r>
                  <a:rPr lang="zh-CN" altLang="en-US" dirty="0"/>
                  <a:t>件物品的体积是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，价值是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。求背包能装的物品最大价值。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255" y="2286000"/>
                <a:ext cx="10459720" cy="402336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完全</a:t>
            </a:r>
            <a:r>
              <a:rPr lang="zh-CN" altLang="en-US" dirty="0"/>
              <a:t>背包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863072" cy="4023360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状态表示：</a:t>
                </a:r>
                <a:r>
                  <a:rPr lang="en-US" altLang="zh-CN" dirty="0"/>
                  <a:t>dp(i,j)</a:t>
                </a:r>
                <a:r>
                  <a:rPr lang="zh-CN" altLang="en-US" dirty="0"/>
                  <a:t>表示前</a:t>
                </a:r>
                <a:r>
                  <a:rPr lang="en-US" altLang="zh-CN" dirty="0"/>
                  <a:t>i</a:t>
                </a:r>
                <a:r>
                  <a:rPr lang="zh-CN" altLang="en-US" dirty="0"/>
                  <a:t>个物品，背包容量为</a:t>
                </a:r>
                <a:r>
                  <a:rPr lang="en-US" altLang="zh-CN" dirty="0"/>
                  <a:t>j</a:t>
                </a:r>
                <a:r>
                  <a:rPr lang="zh-CN" altLang="en-US" dirty="0"/>
                  <a:t>时的最大</a:t>
                </a:r>
                <a:r>
                  <a:rPr lang="zh-CN" altLang="en-US" dirty="0"/>
                  <a:t>价值。</a:t>
                </a:r>
                <a:endParaRPr lang="zh-CN" altLang="en-US" dirty="0"/>
              </a:p>
              <a:p>
                <a:r>
                  <a:rPr lang="zh-CN" altLang="en-US" dirty="0"/>
                  <a:t>相较于</a:t>
                </a:r>
                <a:r>
                  <a:rPr lang="en-US" altLang="zh-CN" dirty="0"/>
                  <a:t>01</a:t>
                </a:r>
                <a:r>
                  <a:rPr lang="zh-CN" altLang="en-US" dirty="0"/>
                  <a:t>背包，完全背包的物品有无限个，原本的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选</a:t>
                </a:r>
                <a:r>
                  <a:rPr lang="zh-CN" altLang="en-US" dirty="0"/>
                  <a:t>和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不选</a:t>
                </a:r>
                <a:r>
                  <a:rPr lang="zh-CN" altLang="en-US" dirty="0"/>
                  <a:t>，变成了选</a:t>
                </a:r>
                <a:r>
                  <a:rPr lang="en-US" altLang="zh-CN" dirty="0"/>
                  <a:t>0</a:t>
                </a:r>
                <a:r>
                  <a:rPr lang="zh-CN" altLang="en-US" dirty="0"/>
                  <a:t>个，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个，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个</a:t>
                </a:r>
                <a:r>
                  <a:rPr lang="en-US" altLang="zh-CN" dirty="0"/>
                  <a:t>...k</a:t>
                </a:r>
                <a:r>
                  <a:rPr lang="zh-CN" altLang="en-US" dirty="0"/>
                  <a:t>个。</a:t>
                </a:r>
                <a:r>
                  <a:rPr lang="en-US" altLang="zh-CN" dirty="0"/>
                  <a:t> 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k</a:t>
                </a:r>
                <a:r>
                  <a:rPr lang="zh-CN" altLang="en-US" dirty="0"/>
                  <a:t>是无限吗？</a:t>
                </a:r>
                <a:endParaRPr lang="zh-CN" altLang="en-US" dirty="0"/>
              </a:p>
              <a:p>
                <a:r>
                  <a:rPr lang="en-US" altLang="zh-CN" dirty="0"/>
                  <a:t>k = j/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r>
                  <a:rPr lang="en-US" altLang="zh-CN" dirty="0"/>
                  <a:t>dp(i,j) = dp(i-1,j-k*vi)+k*wi  k</a:t>
                </a:r>
                <a:r>
                  <a:rPr lang="en-US" altLang="zh-CN" dirty="0"/>
                  <a:t>∈[0,j/vi]</a:t>
                </a:r>
                <a:endParaRPr lang="en-US" altLang="zh-CN" dirty="0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863072" cy="4023360"/>
              </a:xfrm>
              <a:blipFill rotWithShape="1">
                <a:blip r:embed="rId1"/>
                <a:stretch>
                  <a:fillRect l="-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完全背包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完全背包</a:t>
            </a:r>
            <a:r>
              <a:rPr lang="en-US" altLang="zh-CN" dirty="0"/>
              <a:t>——O(nM^2)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840" y="1637665"/>
            <a:ext cx="9782175" cy="5074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完全背包</a:t>
            </a:r>
            <a:r>
              <a:rPr lang="en-US" altLang="zh-CN" dirty="0"/>
              <a:t>——</a:t>
            </a:r>
            <a:r>
              <a:rPr lang="zh-CN" altLang="en-US" dirty="0"/>
              <a:t>优化</a:t>
            </a:r>
            <a:r>
              <a:rPr lang="en-US" altLang="zh-CN" dirty="0"/>
              <a:t>O(nm)</a:t>
            </a:r>
            <a:endParaRPr lang="en-US" altLang="zh-CN" dirty="0"/>
          </a:p>
        </p:txBody>
      </p:sp>
      <p:sp>
        <p:nvSpPr>
          <p:cNvPr id="2" name="文本框 1"/>
          <p:cNvSpPr txBox="1"/>
          <p:nvPr/>
        </p:nvSpPr>
        <p:spPr>
          <a:xfrm>
            <a:off x="891540" y="1687830"/>
            <a:ext cx="10078085" cy="441452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sz="2000">
                <a:ea typeface="微软雅黑" panose="020B0503020204020204" charset="-122"/>
              </a:rPr>
              <a:t>①</a:t>
            </a:r>
            <a:r>
              <a:rPr lang="en-US" sz="2000">
                <a:latin typeface="Consolas" panose="020B0609020204030204"/>
              </a:rPr>
              <a:t>dp[i][j] = max{dp[i-1][j], </a:t>
            </a:r>
            <a:r>
              <a:rPr lang="en-US" sz="2000">
                <a:solidFill>
                  <a:srgbClr val="E84C22"/>
                </a:solidFill>
                <a:latin typeface="Consolas" panose="020B0609020204030204"/>
              </a:rPr>
              <a:t>dp[i-1][j-vi]+wi, dp[i-1][j-2vi]+2wi, dp[i-1][j-3vi]+3wi, ... , dp[i-1][j-k*vi]+k*wi</a:t>
            </a:r>
            <a:r>
              <a:rPr lang="en-US" sz="2000">
                <a:latin typeface="Consolas" panose="020B0609020204030204"/>
              </a:rPr>
              <a:t>}</a:t>
            </a:r>
            <a:endParaRPr lang="en-US" sz="2000">
              <a:latin typeface="Consolas" panose="020B0609020204030204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Consolas" panose="020B0609020204030204"/>
              </a:rPr>
              <a:t> </a:t>
            </a:r>
            <a:endParaRPr lang="en-US" sz="2000">
              <a:latin typeface="Consolas" panose="020B0609020204030204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sz="2000">
                <a:ea typeface="微软雅黑" panose="020B0503020204020204" charset="-122"/>
              </a:rPr>
              <a:t>②</a:t>
            </a:r>
            <a:r>
              <a:rPr lang="en-US" sz="2000">
                <a:latin typeface="Consolas" panose="020B0609020204030204"/>
              </a:rPr>
              <a:t>dp[i][j-vi] = max(</a:t>
            </a:r>
            <a:r>
              <a:rPr lang="en-US" sz="2000">
                <a:solidFill>
                  <a:srgbClr val="2E75B5"/>
                </a:solidFill>
                <a:latin typeface="Consolas" panose="020B0609020204030204"/>
              </a:rPr>
              <a:t>dp[i-1][j-vi], dp[i-1][j-2vi]+wi, dp[i-1][j-3vi]+2wi, ... , dp[i-1][j-k*vi]+(k-1)*wi</a:t>
            </a:r>
            <a:r>
              <a:rPr lang="en-US" sz="2000">
                <a:latin typeface="Consolas" panose="020B0609020204030204"/>
              </a:rPr>
              <a:t>}</a:t>
            </a:r>
            <a:endParaRPr lang="en-US" sz="2000">
              <a:latin typeface="Consolas" panose="020B0609020204030204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Consolas" panose="020B0609020204030204"/>
              </a:rPr>
              <a:t> </a:t>
            </a:r>
            <a:endParaRPr lang="en-US" sz="2000">
              <a:latin typeface="Consolas" panose="020B0609020204030204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sz="2000">
                <a:ea typeface="微软雅黑" panose="020B0503020204020204" charset="-122"/>
              </a:rPr>
              <a:t>橙色</a:t>
            </a:r>
            <a:r>
              <a:rPr lang="en-US" sz="2000">
                <a:latin typeface="Consolas" panose="020B0609020204030204"/>
              </a:rPr>
              <a:t> = </a:t>
            </a:r>
            <a:r>
              <a:rPr lang="zh-CN" sz="2000">
                <a:ea typeface="微软雅黑" panose="020B0503020204020204" charset="-122"/>
              </a:rPr>
              <a:t>蓝色</a:t>
            </a:r>
            <a:r>
              <a:rPr lang="en-US" sz="2000">
                <a:latin typeface="Consolas" panose="020B0609020204030204"/>
              </a:rPr>
              <a:t> + wi</a:t>
            </a:r>
            <a:endParaRPr lang="en-US" sz="2000">
              <a:latin typeface="Consolas" panose="020B0609020204030204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Consolas" panose="020B0609020204030204"/>
              </a:rPr>
              <a:t> </a:t>
            </a:r>
            <a:endParaRPr lang="en-US" sz="2000">
              <a:latin typeface="Consolas" panose="020B0609020204030204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sz="2000">
                <a:ea typeface="微软雅黑" panose="020B0503020204020204" charset="-122"/>
              </a:rPr>
              <a:t>所以①式可以等价变形为：</a:t>
            </a:r>
            <a:r>
              <a:rPr lang="en-US" sz="2000" b="1">
                <a:latin typeface="Consolas" panose="020B0609020204030204"/>
              </a:rPr>
              <a:t>dp[i][j] = max(dp[i-1][j], dp[i][j-vi] + wi);</a:t>
            </a:r>
            <a:endParaRPr lang="en-US" sz="2000" b="1">
              <a:latin typeface="Consolas" panose="020B0609020204030204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sz="2000">
                <a:ea typeface="微软雅黑" panose="020B0503020204020204" charset="-122"/>
              </a:rPr>
              <a:t> </a:t>
            </a:r>
            <a:endParaRPr lang="zh-CN" sz="2000">
              <a:ea typeface="微软雅黑" panose="020B0503020204020204" charset="-122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sz="2000">
                <a:ea typeface="微软雅黑" panose="020B0503020204020204" charset="-122"/>
              </a:rPr>
              <a:t>此式可以理解为：</a:t>
            </a:r>
            <a:endParaRPr lang="zh-CN" sz="2000">
              <a:ea typeface="微软雅黑" panose="020B0503020204020204" charset="-122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sz="2000">
                <a:ea typeface="微软雅黑" panose="020B0503020204020204" charset="-122"/>
              </a:rPr>
              <a:t>（</a:t>
            </a:r>
            <a:r>
              <a:rPr lang="en-US" sz="2000">
                <a:latin typeface="Consolas" panose="020B0609020204030204"/>
              </a:rPr>
              <a:t>1</a:t>
            </a:r>
            <a:r>
              <a:rPr lang="zh-CN" sz="2000">
                <a:ea typeface="微软雅黑" panose="020B0503020204020204" charset="-122"/>
              </a:rPr>
              <a:t>）不放第</a:t>
            </a:r>
            <a:r>
              <a:rPr lang="en-US" sz="2000">
                <a:latin typeface="Consolas" panose="020B0609020204030204"/>
              </a:rPr>
              <a:t>i</a:t>
            </a:r>
            <a:r>
              <a:rPr lang="zh-CN" sz="2000">
                <a:ea typeface="微软雅黑" panose="020B0503020204020204" charset="-122"/>
              </a:rPr>
              <a:t>件物品，由前</a:t>
            </a:r>
            <a:r>
              <a:rPr lang="en-US" sz="2000">
                <a:latin typeface="Consolas" panose="020B0609020204030204"/>
              </a:rPr>
              <a:t>i-1 </a:t>
            </a:r>
            <a:r>
              <a:rPr lang="zh-CN" sz="2000">
                <a:ea typeface="微软雅黑" panose="020B0503020204020204" charset="-122"/>
              </a:rPr>
              <a:t>件物品容量为</a:t>
            </a:r>
            <a:r>
              <a:rPr lang="en-US" sz="2000">
                <a:latin typeface="Consolas" panose="020B0609020204030204"/>
              </a:rPr>
              <a:t>j</a:t>
            </a:r>
            <a:r>
              <a:rPr lang="zh-CN" sz="2000">
                <a:ea typeface="微软雅黑" panose="020B0503020204020204" charset="-122"/>
              </a:rPr>
              <a:t>转移而来</a:t>
            </a:r>
            <a:endParaRPr lang="zh-CN" sz="2000">
              <a:ea typeface="微软雅黑" panose="020B0503020204020204" charset="-122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sz="2000">
                <a:ea typeface="微软雅黑" panose="020B0503020204020204" charset="-122"/>
              </a:rPr>
              <a:t>（</a:t>
            </a:r>
            <a:r>
              <a:rPr lang="en-US" sz="2000">
                <a:latin typeface="Consolas" panose="020B0609020204030204"/>
              </a:rPr>
              <a:t>2</a:t>
            </a:r>
            <a:r>
              <a:rPr lang="zh-CN" sz="2000">
                <a:ea typeface="微软雅黑" panose="020B0503020204020204" charset="-122"/>
              </a:rPr>
              <a:t>）放第</a:t>
            </a:r>
            <a:r>
              <a:rPr lang="en-US" sz="2000">
                <a:latin typeface="Consolas" panose="020B0609020204030204"/>
              </a:rPr>
              <a:t>i</a:t>
            </a:r>
            <a:r>
              <a:rPr lang="zh-CN" sz="2000">
                <a:ea typeface="微软雅黑" panose="020B0503020204020204" charset="-122"/>
              </a:rPr>
              <a:t>件物品，背包容量为</a:t>
            </a:r>
            <a:r>
              <a:rPr lang="en-US" sz="2000">
                <a:latin typeface="Consolas" panose="020B0609020204030204"/>
              </a:rPr>
              <a:t> j - vi </a:t>
            </a:r>
            <a:r>
              <a:rPr lang="zh-CN" sz="2000">
                <a:ea typeface="微软雅黑" panose="020B0503020204020204" charset="-122"/>
              </a:rPr>
              <a:t>时可能已经放入了第</a:t>
            </a:r>
            <a:r>
              <a:rPr lang="en-US" sz="2000">
                <a:latin typeface="Consolas" panose="020B0609020204030204"/>
              </a:rPr>
              <a:t>i</a:t>
            </a:r>
            <a:r>
              <a:rPr lang="zh-CN" sz="2000">
                <a:ea typeface="微软雅黑" panose="020B0503020204020204" charset="-122"/>
              </a:rPr>
              <a:t>件物品，容量为</a:t>
            </a:r>
            <a:r>
              <a:rPr lang="en-US" sz="2000">
                <a:latin typeface="Consolas" panose="020B0609020204030204"/>
              </a:rPr>
              <a:t> j </a:t>
            </a:r>
            <a:r>
              <a:rPr lang="zh-CN" sz="2000">
                <a:ea typeface="微软雅黑" panose="020B0503020204020204" charset="-122"/>
              </a:rPr>
              <a:t>时还可以放入第</a:t>
            </a:r>
            <a:r>
              <a:rPr lang="en-US" sz="2000">
                <a:latin typeface="Consolas" panose="020B0609020204030204"/>
              </a:rPr>
              <a:t> i </a:t>
            </a:r>
            <a:r>
              <a:rPr lang="zh-CN" sz="2000">
                <a:ea typeface="微软雅黑" panose="020B0503020204020204" charset="-122"/>
              </a:rPr>
              <a:t>件物品，所以用</a:t>
            </a:r>
            <a:r>
              <a:rPr lang="en-US" sz="2000">
                <a:latin typeface="Consolas" panose="020B0609020204030204"/>
              </a:rPr>
              <a:t> dp[i][j-vi] </a:t>
            </a:r>
            <a:r>
              <a:rPr lang="zh-CN" sz="2000">
                <a:ea typeface="微软雅黑" panose="020B0503020204020204" charset="-122"/>
              </a:rPr>
              <a:t>更新</a:t>
            </a:r>
            <a:r>
              <a:rPr lang="en-US" sz="2000">
                <a:latin typeface="Consolas" panose="020B0609020204030204"/>
              </a:rPr>
              <a:t> dp[i][j]</a:t>
            </a:r>
            <a:r>
              <a:rPr lang="zh-CN" sz="2000">
                <a:ea typeface="微软雅黑" panose="020B0503020204020204" charset="-122"/>
              </a:rPr>
              <a:t>。</a:t>
            </a:r>
            <a:endParaRPr lang="zh-CN" altLang="en-US" sz="2000"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完全背包</a:t>
            </a:r>
            <a:r>
              <a:rPr lang="en-US" altLang="zh-CN" dirty="0"/>
              <a:t>——</a:t>
            </a:r>
            <a:r>
              <a:rPr lang="zh-CN" altLang="en-US" dirty="0"/>
              <a:t>优化</a:t>
            </a:r>
            <a:r>
              <a:rPr lang="en-US" altLang="zh-CN" dirty="0"/>
              <a:t>O(nm)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2705" y="1855470"/>
            <a:ext cx="8929370" cy="4801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完全背包</a:t>
            </a:r>
            <a:r>
              <a:rPr lang="en-US" altLang="zh-CN" dirty="0"/>
              <a:t>——</a:t>
            </a:r>
            <a:r>
              <a:rPr lang="zh-CN" altLang="en-US" dirty="0"/>
              <a:t>降维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8965" y="1805305"/>
            <a:ext cx="7272655" cy="4289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END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024255" y="2286000"/>
            <a:ext cx="9719945" cy="626110"/>
          </a:xfrm>
        </p:spPr>
        <p:txBody>
          <a:bodyPr/>
          <a:lstStyle/>
          <a:p>
            <a:r>
              <a:rPr lang="zh-CN" altLang="en-US" dirty="0"/>
              <a:t>我们考虑一组新的硬币面值：</a:t>
            </a:r>
            <a:r>
              <a:rPr lang="en-US" altLang="zh-CN" dirty="0"/>
              <a:t>1,5,11.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贪心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23620" y="3169285"/>
            <a:ext cx="101834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ym typeface="+mn-ea"/>
              </a:rPr>
              <a:t>反例：如果我们要凑出</a:t>
            </a:r>
            <a:r>
              <a:rPr lang="en-US" altLang="zh-CN" sz="2800" dirty="0">
                <a:sym typeface="+mn-ea"/>
              </a:rPr>
              <a:t>15</a:t>
            </a:r>
            <a:r>
              <a:rPr lang="zh-CN" altLang="en-US" sz="2800" dirty="0">
                <a:sym typeface="+mn-ea"/>
              </a:rPr>
              <a:t>，贪心策略是：</a:t>
            </a:r>
            <a:endParaRPr lang="en-US" altLang="zh-CN" sz="2800" dirty="0"/>
          </a:p>
          <a:p>
            <a:r>
              <a:rPr lang="en-US" altLang="zh-CN" sz="2800" dirty="0">
                <a:sym typeface="+mn-ea"/>
              </a:rPr>
              <a:t>15 = 11+4*1,</a:t>
            </a:r>
            <a:r>
              <a:rPr lang="zh-CN" altLang="en-US" sz="2800" dirty="0">
                <a:sym typeface="+mn-ea"/>
              </a:rPr>
              <a:t>共用</a:t>
            </a:r>
            <a:r>
              <a:rPr lang="en-US" altLang="zh-CN" sz="2800" dirty="0">
                <a:sym typeface="+mn-ea"/>
              </a:rPr>
              <a:t>5</a:t>
            </a:r>
            <a:r>
              <a:rPr lang="zh-CN" altLang="en-US" sz="2800" dirty="0">
                <a:sym typeface="+mn-ea"/>
              </a:rPr>
              <a:t>枚硬币。</a:t>
            </a:r>
            <a:endParaRPr lang="en-US" altLang="zh-CN" sz="2800" dirty="0"/>
          </a:p>
          <a:p>
            <a:r>
              <a:rPr lang="zh-CN" altLang="en-US" sz="2800" dirty="0">
                <a:sym typeface="+mn-ea"/>
              </a:rPr>
              <a:t>而最佳策略是：</a:t>
            </a:r>
            <a:endParaRPr lang="en-US" altLang="zh-CN" sz="2800" dirty="0"/>
          </a:p>
          <a:p>
            <a:r>
              <a:rPr lang="en-US" altLang="zh-CN" sz="2800" dirty="0">
                <a:sym typeface="+mn-ea"/>
              </a:rPr>
              <a:t>15 = 3*5,</a:t>
            </a:r>
            <a:r>
              <a:rPr lang="zh-CN" altLang="en-US" sz="2800" dirty="0">
                <a:sym typeface="+mn-ea"/>
              </a:rPr>
              <a:t>共用</a:t>
            </a:r>
            <a:r>
              <a:rPr lang="en-US" altLang="zh-CN" sz="2800" dirty="0">
                <a:sym typeface="+mn-ea"/>
              </a:rPr>
              <a:t>3</a:t>
            </a:r>
            <a:r>
              <a:rPr lang="zh-CN" altLang="en-US" sz="2800" dirty="0">
                <a:sym typeface="+mn-ea"/>
              </a:rPr>
              <a:t>枚硬币。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贪心策略自此陷入困境：</a:t>
            </a:r>
            <a:r>
              <a:rPr lang="zh-CN" altLang="en-US" dirty="0">
                <a:solidFill>
                  <a:srgbClr val="FF0000"/>
                </a:solidFill>
              </a:rPr>
              <a:t>鼠目寸光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/>
              <a:t>w=15</a:t>
            </a:r>
            <a:r>
              <a:rPr lang="zh-CN" altLang="en-US" dirty="0"/>
              <a:t>时，贪心策略选择了面值</a:t>
            </a:r>
            <a:r>
              <a:rPr lang="en-US" altLang="zh-CN" dirty="0"/>
              <a:t>11</a:t>
            </a:r>
            <a:r>
              <a:rPr lang="zh-CN" altLang="en-US" dirty="0"/>
              <a:t>的硬币（因为这样可以尽可能降低要凑的数额）。</a:t>
            </a:r>
            <a:endParaRPr lang="en-US" altLang="zh-CN" dirty="0"/>
          </a:p>
          <a:p>
            <a:r>
              <a:rPr lang="zh-CN" altLang="en-US" dirty="0"/>
              <a:t>在选择了面值为</a:t>
            </a:r>
            <a:r>
              <a:rPr lang="en-US" altLang="zh-CN" dirty="0"/>
              <a:t>11</a:t>
            </a:r>
            <a:r>
              <a:rPr lang="zh-CN" altLang="en-US" dirty="0"/>
              <a:t>的硬币之后，我们只好面对</a:t>
            </a:r>
            <a:r>
              <a:rPr lang="en-US" altLang="zh-CN" dirty="0"/>
              <a:t>w=4</a:t>
            </a:r>
            <a:r>
              <a:rPr lang="zh-CN" altLang="en-US" dirty="0"/>
              <a:t>的处境。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怎么办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那该怎么避免贪心的“鼠目寸光”呢？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强行枚举使用的硬币？</a:t>
            </a:r>
            <a:endParaRPr lang="en-US" altLang="zh-CN" dirty="0"/>
          </a:p>
          <a:p>
            <a:r>
              <a:rPr lang="zh-CN" altLang="en-US" dirty="0"/>
              <a:t>复杂度太高。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观察一波性质？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怎么办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Ok">
      <a:dk1>
        <a:sysClr val="windowText" lastClr="000000"/>
      </a:dk1>
      <a:lt1>
        <a:sysClr val="window" lastClr="FFFFFF"/>
      </a:lt1>
      <a:dk2>
        <a:srgbClr val="44546A"/>
      </a:dk2>
      <a:lt2>
        <a:srgbClr val="00B050"/>
      </a:lt2>
      <a:accent1>
        <a:srgbClr val="5B9BD5"/>
      </a:accent1>
      <a:accent2>
        <a:srgbClr val="ED7D31"/>
      </a:accent2>
      <a:accent3>
        <a:srgbClr val="00B05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ow">
      <a:majorFont>
        <a:latin typeface="Consolas"/>
        <a:ea typeface="仿宋"/>
        <a:cs typeface=""/>
      </a:majorFont>
      <a:minorFont>
        <a:latin typeface="Consolas"/>
        <a:ea typeface="仿宋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6055</Words>
  <Application>WPS 演示</Application>
  <PresentationFormat>宽屏</PresentationFormat>
  <Paragraphs>606</Paragraphs>
  <Slides>69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69</vt:i4>
      </vt:variant>
    </vt:vector>
  </HeadingPairs>
  <TitlesOfParts>
    <vt:vector size="90" baseType="lpstr">
      <vt:lpstr>Arial</vt:lpstr>
      <vt:lpstr>宋体</vt:lpstr>
      <vt:lpstr>Wingdings</vt:lpstr>
      <vt:lpstr>Tw Cen MT</vt:lpstr>
      <vt:lpstr>Segoe Print</vt:lpstr>
      <vt:lpstr>Wingdings 3</vt:lpstr>
      <vt:lpstr>Cambria Math</vt:lpstr>
      <vt:lpstr>Consolas</vt:lpstr>
      <vt:lpstr>仿宋</vt:lpstr>
      <vt:lpstr>微软雅黑</vt:lpstr>
      <vt:lpstr>Arial Unicode MS</vt:lpstr>
      <vt:lpstr>Calibri</vt:lpstr>
      <vt:lpstr>等线</vt:lpstr>
      <vt:lpstr>Calibri Light</vt:lpstr>
      <vt:lpstr>Candara Light</vt:lpstr>
      <vt:lpstr>Cambria</vt:lpstr>
      <vt:lpstr>Bahnschrift Light</vt:lpstr>
      <vt:lpstr>Arial Black</vt:lpstr>
      <vt:lpstr>Yu Gothic UI Semilight</vt:lpstr>
      <vt:lpstr>Consolas</vt:lpstr>
      <vt:lpstr>积分</vt:lpstr>
      <vt:lpstr>DP入门</vt:lpstr>
      <vt:lpstr>intro</vt:lpstr>
      <vt:lpstr>DP入门</vt:lpstr>
      <vt:lpstr>硬币问题</vt:lpstr>
      <vt:lpstr>硬币问题</vt:lpstr>
      <vt:lpstr>贪心</vt:lpstr>
      <vt:lpstr>贪心</vt:lpstr>
      <vt:lpstr>怎么办</vt:lpstr>
      <vt:lpstr>怎么办</vt:lpstr>
      <vt:lpstr>性质</vt:lpstr>
      <vt:lpstr>性质</vt:lpstr>
      <vt:lpstr>性质</vt:lpstr>
      <vt:lpstr>性质</vt:lpstr>
      <vt:lpstr>代码</vt:lpstr>
      <vt:lpstr>原理</vt:lpstr>
      <vt:lpstr>原理</vt:lpstr>
      <vt:lpstr>原理</vt:lpstr>
      <vt:lpstr>原理</vt:lpstr>
      <vt:lpstr>DP</vt:lpstr>
      <vt:lpstr>无后效性</vt:lpstr>
      <vt:lpstr>最优子结构</vt:lpstr>
      <vt:lpstr>DP的条件</vt:lpstr>
      <vt:lpstr>DAG最短路</vt:lpstr>
      <vt:lpstr>DP</vt:lpstr>
      <vt:lpstr>DP</vt:lpstr>
      <vt:lpstr>DP</vt:lpstr>
      <vt:lpstr>关于DP的本质</vt:lpstr>
      <vt:lpstr>DP为什么会快</vt:lpstr>
      <vt:lpstr>DP为什么会快</vt:lpstr>
      <vt:lpstr>DP的核心</vt:lpstr>
      <vt:lpstr>DP的操作过程</vt:lpstr>
      <vt:lpstr>设计DP算法</vt:lpstr>
      <vt:lpstr>DP三连</vt:lpstr>
      <vt:lpstr>DP_ex</vt:lpstr>
      <vt:lpstr>例题选讲（一）</vt:lpstr>
      <vt:lpstr>数字三角形</vt:lpstr>
      <vt:lpstr>数字三角形</vt:lpstr>
      <vt:lpstr>最大子段和</vt:lpstr>
      <vt:lpstr>最大子段和</vt:lpstr>
      <vt:lpstr>最长上升子序列</vt:lpstr>
      <vt:lpstr>最长上升子序列</vt:lpstr>
      <vt:lpstr>最长上升子序列</vt:lpstr>
      <vt:lpstr>最长上升子序列</vt:lpstr>
      <vt:lpstr>记忆化搜索</vt:lpstr>
      <vt:lpstr>斐波那契数列</vt:lpstr>
      <vt:lpstr>记忆化搜索</vt:lpstr>
      <vt:lpstr>记忆化搜索</vt:lpstr>
      <vt:lpstr>计数类DP</vt:lpstr>
      <vt:lpstr>数楼梯</vt:lpstr>
      <vt:lpstr>数楼梯</vt:lpstr>
      <vt:lpstr>数楼梯</vt:lpstr>
      <vt:lpstr>数楼梯</vt:lpstr>
      <vt:lpstr>过河卒</vt:lpstr>
      <vt:lpstr>过河卒</vt:lpstr>
      <vt:lpstr>过河卒</vt:lpstr>
      <vt:lpstr>计数类DP</vt:lpstr>
      <vt:lpstr>过河卒</vt:lpstr>
      <vt:lpstr>01背包</vt:lpstr>
      <vt:lpstr>01背包</vt:lpstr>
      <vt:lpstr>01背包</vt:lpstr>
      <vt:lpstr>01背包</vt:lpstr>
      <vt:lpstr>01背包</vt:lpstr>
      <vt:lpstr>01背包</vt:lpstr>
      <vt:lpstr>01背包</vt:lpstr>
      <vt:lpstr>完全背包</vt:lpstr>
      <vt:lpstr>完全背包</vt:lpstr>
      <vt:lpstr>完全背包——降维优化O(nm)</vt:lpstr>
      <vt:lpstr>完全背包——优化O(nm)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ruan xingzhi</dc:creator>
  <cp:lastModifiedBy>Ala</cp:lastModifiedBy>
  <cp:revision>390</cp:revision>
  <dcterms:created xsi:type="dcterms:W3CDTF">2016-12-04T04:07:00Z</dcterms:created>
  <dcterms:modified xsi:type="dcterms:W3CDTF">2025-07-25T08:14:11Z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1E112DCF63BC40B0B8538B00DBC4CF5F_13</vt:lpwstr>
  </property>
  <property fmtid="{D5CDD505-2E9C-101B-9397-08002B2CF9AE}" pid="3" name="KSOProductBuildVer">
    <vt:lpwstr>2052-12.1.0.21915</vt:lpwstr>
  </property>
</Properties>
</file>